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3"/>
  </p:notesMasterIdLst>
  <p:sldIdLst>
    <p:sldId id="774" r:id="rId2"/>
    <p:sldId id="257" r:id="rId3"/>
    <p:sldId id="258" r:id="rId4"/>
    <p:sldId id="259" r:id="rId5"/>
    <p:sldId id="275" r:id="rId6"/>
    <p:sldId id="260" r:id="rId7"/>
    <p:sldId id="768" r:id="rId8"/>
    <p:sldId id="769" r:id="rId9"/>
    <p:sldId id="261" r:id="rId10"/>
    <p:sldId id="770" r:id="rId11"/>
    <p:sldId id="262" r:id="rId12"/>
    <p:sldId id="771" r:id="rId13"/>
    <p:sldId id="773" r:id="rId14"/>
    <p:sldId id="264" r:id="rId15"/>
    <p:sldId id="772" r:id="rId16"/>
    <p:sldId id="265" r:id="rId17"/>
    <p:sldId id="266" r:id="rId18"/>
    <p:sldId id="752" r:id="rId19"/>
    <p:sldId id="775" r:id="rId20"/>
    <p:sldId id="267" r:id="rId21"/>
    <p:sldId id="26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843"/>
    <p:restoredTop sz="95988"/>
  </p:normalViewPr>
  <p:slideViewPr>
    <p:cSldViewPr snapToGrid="0" snapToObjects="1">
      <p:cViewPr>
        <p:scale>
          <a:sx n="96" d="100"/>
          <a:sy n="96" d="100"/>
        </p:scale>
        <p:origin x="1024" y="5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42C5-302C-4D41-98A6-0527AA113A4A}" type="datetimeFigureOut">
              <a:rPr lang="en-US" smtClean="0"/>
              <a:t>8/23/21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A7311-D75D-F147-9AD7-1767E9ADF40F}" type="slidenum">
              <a:rPr lang="en-US" smtClean="0"/>
              <a:t>‹#›</a:t>
            </a:fld>
            <a:endParaRPr lang="en-US"/>
          </a:p>
        </p:txBody>
      </p:sp>
    </p:spTree>
    <p:extLst>
      <p:ext uri="{BB962C8B-B14F-4D97-AF65-F5344CB8AC3E}">
        <p14:creationId xmlns:p14="http://schemas.microsoft.com/office/powerpoint/2010/main" val="392598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from http://</a:t>
            </a:r>
            <a:r>
              <a:rPr lang="en-US" dirty="0" err="1"/>
              <a:t>commons.wikimedia.org</a:t>
            </a:r>
            <a:r>
              <a:rPr lang="en-US" dirty="0"/>
              <a:t>/wiki/</a:t>
            </a:r>
            <a:r>
              <a:rPr lang="en-US" dirty="0" err="1"/>
              <a:t>File:Ciak.jpg</a:t>
            </a:r>
            <a:endParaRPr lang="en-US" dirty="0"/>
          </a:p>
        </p:txBody>
      </p:sp>
      <p:sp>
        <p:nvSpPr>
          <p:cNvPr id="4" name="Slide Number Placeholder 3"/>
          <p:cNvSpPr>
            <a:spLocks noGrp="1"/>
          </p:cNvSpPr>
          <p:nvPr>
            <p:ph type="sldNum" sz="quarter" idx="10"/>
          </p:nvPr>
        </p:nvSpPr>
        <p:spPr/>
        <p:txBody>
          <a:bodyPr/>
          <a:lstStyle/>
          <a:p>
            <a:fld id="{456DB2D8-6B35-9F4A-9855-D7B2424187B4}" type="slidenum">
              <a:rPr lang="en-US" smtClean="0"/>
              <a:t>0</a:t>
            </a:fld>
            <a:endParaRPr lang="en-US"/>
          </a:p>
        </p:txBody>
      </p:sp>
    </p:spTree>
    <p:extLst>
      <p:ext uri="{BB962C8B-B14F-4D97-AF65-F5344CB8AC3E}">
        <p14:creationId xmlns:p14="http://schemas.microsoft.com/office/powerpoint/2010/main" val="147012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BDF172E-5F90-5A43-9D6F-83F6F35AC152}" type="datetime1">
              <a:rPr lang="en-US" smtClean="0"/>
              <a:t>8/23/21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40870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64C57-CF5C-1F4C-BA5E-2EC71A295F7B}" type="datetime1">
              <a:rPr lang="en-US" smtClean="0"/>
              <a:t>8/23/21</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52145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05F807C-7D7F-1D40-8A9B-F0775A472B60}" type="datetime1">
              <a:rPr lang="en-US" smtClean="0"/>
              <a:t>8/23/21</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15.003 Software Tools | Session 3</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86919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1">
        <a:schemeClr val="bg1"/>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2192" y="6053328"/>
            <a:ext cx="2999232" cy="713232"/>
          </a:xfrm>
          <a:prstGeom prst="rect">
            <a:avLst/>
          </a:prstGeom>
          <a:solidFill>
            <a:schemeClr val="bg1">
              <a:lumMod val="5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userDrawn="1"/>
        </p:nvSpPr>
        <p:spPr>
          <a:xfrm>
            <a:off x="3145536" y="6044184"/>
            <a:ext cx="9046464" cy="713232"/>
          </a:xfrm>
          <a:prstGeom prst="rect">
            <a:avLst/>
          </a:prstGeom>
          <a:solidFill>
            <a:schemeClr val="accent2">
              <a:lumMod val="90000"/>
              <a:lumOff val="1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hasCustomPrompt="1"/>
          </p:nvPr>
        </p:nvSpPr>
        <p:spPr>
          <a:xfrm>
            <a:off x="3145536" y="3357283"/>
            <a:ext cx="8636000" cy="1828800"/>
          </a:xfrm>
        </p:spPr>
        <p:txBody>
          <a:bodyPr anchor="b">
            <a:normAutofit/>
          </a:bodyPr>
          <a:lstStyle>
            <a:lvl1pPr>
              <a:defRPr sz="4400" cap="none" baseline="0">
                <a:solidFill>
                  <a:schemeClr val="tx1">
                    <a:lumMod val="95000"/>
                    <a:lumOff val="5000"/>
                  </a:schemeClr>
                </a:solidFill>
              </a:defRPr>
            </a:lvl1pPr>
          </a:lstStyle>
          <a:p>
            <a:r>
              <a:rPr kumimoji="0" lang="en-US" dirty="0"/>
              <a:t>LECTURE TITLE</a:t>
            </a:r>
          </a:p>
        </p:txBody>
      </p:sp>
      <p:sp>
        <p:nvSpPr>
          <p:cNvPr id="6" name="Text Placeholder 5"/>
          <p:cNvSpPr>
            <a:spLocks noGrp="1"/>
          </p:cNvSpPr>
          <p:nvPr>
            <p:ph type="body" sz="quarter" idx="10" hasCustomPrompt="1"/>
          </p:nvPr>
        </p:nvSpPr>
        <p:spPr>
          <a:xfrm>
            <a:off x="3145536" y="5186088"/>
            <a:ext cx="8640064" cy="634263"/>
          </a:xfrm>
        </p:spPr>
        <p:txBody>
          <a:bodyPr/>
          <a:lstStyle>
            <a:lvl1pPr marL="0" indent="0">
              <a:buNone/>
              <a:defRPr baseline="0"/>
            </a:lvl1pPr>
          </a:lstStyle>
          <a:p>
            <a:pPr lvl="0"/>
            <a:r>
              <a:rPr lang="en-US" dirty="0"/>
              <a:t>Lecture Subtitle</a:t>
            </a:r>
          </a:p>
        </p:txBody>
      </p:sp>
      <p:sp>
        <p:nvSpPr>
          <p:cNvPr id="5" name="Text Placeholder 4"/>
          <p:cNvSpPr>
            <a:spLocks noGrp="1"/>
          </p:cNvSpPr>
          <p:nvPr>
            <p:ph type="body" sz="quarter" idx="11" hasCustomPrompt="1"/>
          </p:nvPr>
        </p:nvSpPr>
        <p:spPr>
          <a:xfrm>
            <a:off x="3187871" y="6075937"/>
            <a:ext cx="7471833" cy="666751"/>
          </a:xfrm>
        </p:spPr>
        <p:txBody>
          <a:bodyPr/>
          <a:lstStyle>
            <a:lvl1pPr marL="0" marR="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solidFill>
                  <a:schemeClr val="bg1"/>
                </a:solidFill>
              </a:defRPr>
            </a:lvl1pPr>
          </a:lstStyle>
          <a:p>
            <a:pPr marL="0" marR="0" lvl="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pPr>
            <a:r>
              <a:rPr kumimoji="0" lang="en-US" dirty="0"/>
              <a:t>15.071x - The Analytics Edge</a:t>
            </a:r>
          </a:p>
          <a:p>
            <a:pPr lvl="0"/>
            <a:endParaRPr lang="en-US" dirty="0"/>
          </a:p>
        </p:txBody>
      </p:sp>
    </p:spTree>
    <p:extLst>
      <p:ext uri="{BB962C8B-B14F-4D97-AF65-F5344CB8AC3E}">
        <p14:creationId xmlns:p14="http://schemas.microsoft.com/office/powerpoint/2010/main" val="300718277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BD40B-60D9-D24E-8DC5-75756263E15C}"/>
              </a:ext>
            </a:extLst>
          </p:cNvPr>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3165A-B83D-DD41-8D8E-981AAB059CEE}" type="datetime1">
              <a:rPr lang="en-US" smtClean="0"/>
              <a:t>8/23/21</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a:xfrm>
            <a:off x="10558299" y="6295796"/>
            <a:ext cx="1052508" cy="365125"/>
          </a:xfrm>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82706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C6F28C9-11C3-6347-A34D-EC4861EDA174}" type="datetime1">
              <a:rPr lang="en-US" smtClean="0"/>
              <a:t>8/23/21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61165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C5EE21-4BDF-CD4B-9F6C-937D6C411C11}" type="datetime1">
              <a:rPr lang="en-US" smtClean="0"/>
              <a:t>8/23/21</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68983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8CC370-4836-B64B-94CF-96C172B6600B}" type="datetime1">
              <a:rPr lang="en-US" smtClean="0"/>
              <a:t>8/23/21</a:t>
            </a:fld>
            <a:endParaRPr lang="en-US"/>
          </a:p>
        </p:txBody>
      </p:sp>
      <p:sp>
        <p:nvSpPr>
          <p:cNvPr id="8" name="Footer Placeholder 7"/>
          <p:cNvSpPr>
            <a:spLocks noGrp="1"/>
          </p:cNvSpPr>
          <p:nvPr>
            <p:ph type="ftr" sz="quarter" idx="11"/>
          </p:nvPr>
        </p:nvSpPr>
        <p:spPr/>
        <p:txBody>
          <a:bodyPr/>
          <a:lstStyle/>
          <a:p>
            <a:r>
              <a:rPr lang="en-US"/>
              <a:t>15.003 Software Tools | Session 3</a:t>
            </a:r>
          </a:p>
        </p:txBody>
      </p:sp>
      <p:sp>
        <p:nvSpPr>
          <p:cNvPr id="9" name="Slide Number Placeholder 8"/>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37003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4D2A9B-AEC4-8D49-8855-5B4A3C45B8BB}" type="datetime1">
              <a:rPr lang="en-US" smtClean="0"/>
              <a:t>8/23/21</a:t>
            </a:fld>
            <a:endParaRPr lang="en-US"/>
          </a:p>
        </p:txBody>
      </p:sp>
      <p:sp>
        <p:nvSpPr>
          <p:cNvPr id="4" name="Footer Placeholder 3"/>
          <p:cNvSpPr>
            <a:spLocks noGrp="1"/>
          </p:cNvSpPr>
          <p:nvPr>
            <p:ph type="ftr" sz="quarter" idx="11"/>
          </p:nvPr>
        </p:nvSpPr>
        <p:spPr/>
        <p:txBody>
          <a:bodyPr/>
          <a:lstStyle/>
          <a:p>
            <a:r>
              <a:rPr lang="en-US"/>
              <a:t>15.003 Software Tools | Session 3</a:t>
            </a:r>
          </a:p>
        </p:txBody>
      </p:sp>
      <p:sp>
        <p:nvSpPr>
          <p:cNvPr id="5" name="Slide Number Placeholder 4"/>
          <p:cNvSpPr>
            <a:spLocks noGrp="1"/>
          </p:cNvSpPr>
          <p:nvPr>
            <p:ph type="sldNum" sz="quarter" idx="12"/>
          </p:nvPr>
        </p:nvSpPr>
        <p:spPr/>
        <p:txBody>
          <a:bodyPr/>
          <a:lstStyle/>
          <a:p>
            <a:fld id="{0E464A75-5D0E-CF43-AFBF-3F876C4234E5}"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53154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70F43-B955-DB4E-B052-ADCD9F89BD99}" type="datetime1">
              <a:rPr lang="en-US" smtClean="0"/>
              <a:t>8/23/21</a:t>
            </a:fld>
            <a:endParaRPr lang="en-US"/>
          </a:p>
        </p:txBody>
      </p:sp>
      <p:sp>
        <p:nvSpPr>
          <p:cNvPr id="3" name="Footer Placeholder 2"/>
          <p:cNvSpPr>
            <a:spLocks noGrp="1"/>
          </p:cNvSpPr>
          <p:nvPr>
            <p:ph type="ftr" sz="quarter" idx="11"/>
          </p:nvPr>
        </p:nvSpPr>
        <p:spPr/>
        <p:txBody>
          <a:bodyPr/>
          <a:lstStyle/>
          <a:p>
            <a:r>
              <a:rPr lang="en-US"/>
              <a:t>15.003 Software Tools | Session 3</a:t>
            </a:r>
          </a:p>
        </p:txBody>
      </p:sp>
      <p:sp>
        <p:nvSpPr>
          <p:cNvPr id="4" name="Slide Number Placeholder 3"/>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3178310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776E221-C02D-C845-8246-F7BB1A93B59F}" type="datetime1">
              <a:rPr lang="en-US" smtClean="0"/>
              <a:t>8/23/21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32568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E17FA-6684-D446-8125-F2F619DA7F15}" type="datetime1">
              <a:rPr lang="en-US" smtClean="0"/>
              <a:t>8/23/21</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207370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300122"/>
            <a:ext cx="2844799" cy="365125"/>
          </a:xfrm>
          <a:prstGeom prst="rect">
            <a:avLst/>
          </a:prstGeom>
        </p:spPr>
        <p:txBody>
          <a:bodyPr vert="horz" lIns="91440" tIns="45720" rIns="91440" bIns="45720" rtlCol="0" anchor="ctr"/>
          <a:lstStyle>
            <a:lvl1pPr algn="r">
              <a:defRPr sz="900">
                <a:solidFill>
                  <a:schemeClr val="accent2"/>
                </a:solidFill>
              </a:defRPr>
            </a:lvl1pPr>
          </a:lstStyle>
          <a:p>
            <a:fld id="{B7A81623-A5DD-D84E-B9C7-0CB4C9CB5241}" type="datetime1">
              <a:rPr lang="en-US" smtClean="0"/>
              <a:t>8/23/21</a:t>
            </a:fld>
            <a:endParaRPr lang="en-US"/>
          </a:p>
        </p:txBody>
      </p:sp>
      <p:sp>
        <p:nvSpPr>
          <p:cNvPr id="5" name="Footer Placeholder 4"/>
          <p:cNvSpPr>
            <a:spLocks noGrp="1"/>
          </p:cNvSpPr>
          <p:nvPr>
            <p:ph type="ftr" sz="quarter" idx="3"/>
          </p:nvPr>
        </p:nvSpPr>
        <p:spPr>
          <a:xfrm>
            <a:off x="581192" y="6295796"/>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15.003 Software Tools | Session 3</a:t>
            </a:r>
          </a:p>
        </p:txBody>
      </p:sp>
      <p:sp>
        <p:nvSpPr>
          <p:cNvPr id="6" name="Slide Number Placeholder 5"/>
          <p:cNvSpPr>
            <a:spLocks noGrp="1"/>
          </p:cNvSpPr>
          <p:nvPr>
            <p:ph type="sldNum" sz="quarter" idx="4"/>
          </p:nvPr>
        </p:nvSpPr>
        <p:spPr>
          <a:xfrm>
            <a:off x="10558300" y="6300122"/>
            <a:ext cx="1052510" cy="365125"/>
          </a:xfrm>
          <a:prstGeom prst="rect">
            <a:avLst/>
          </a:prstGeom>
        </p:spPr>
        <p:txBody>
          <a:bodyPr vert="horz" lIns="91440" tIns="45720" rIns="91440" bIns="45720" rtlCol="0" anchor="ctr"/>
          <a:lstStyle>
            <a:lvl1pPr algn="r">
              <a:defRPr sz="900">
                <a:solidFill>
                  <a:schemeClr val="accent2"/>
                </a:solidFill>
              </a:defRPr>
            </a:lvl1pPr>
          </a:lstStyle>
          <a:p>
            <a:fld id="{0E464A75-5D0E-CF43-AFBF-3F876C4234E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7712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2.xml"/><Relationship Id="rId5" Type="http://schemas.openxmlformats.org/officeDocument/2006/relationships/image" Target="../media/image5.tiff"/><Relationship Id="rId4" Type="http://schemas.openxmlformats.org/officeDocument/2006/relationships/image" Target="../media/image4.tiff"/></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5.tiff"/><Relationship Id="rId13" Type="http://schemas.openxmlformats.org/officeDocument/2006/relationships/hyperlink" Target="https://www.olympic.org/tokyo-2020" TargetMode="External"/><Relationship Id="rId3" Type="http://schemas.openxmlformats.org/officeDocument/2006/relationships/image" Target="../media/image10.tiff"/><Relationship Id="rId7" Type="http://schemas.openxmlformats.org/officeDocument/2006/relationships/image" Target="../media/image14.tiff"/><Relationship Id="rId12" Type="http://schemas.openxmlformats.org/officeDocument/2006/relationships/hyperlink" Target="https://www.espn.com/" TargetMode="External"/><Relationship Id="rId2" Type="http://schemas.openxmlformats.org/officeDocument/2006/relationships/image" Target="../media/image9.tiff"/><Relationship Id="rId1" Type="http://schemas.openxmlformats.org/officeDocument/2006/relationships/slideLayout" Target="../slideLayouts/slideLayout2.xml"/><Relationship Id="rId6" Type="http://schemas.openxmlformats.org/officeDocument/2006/relationships/image" Target="../media/image13.tiff"/><Relationship Id="rId11" Type="http://schemas.openxmlformats.org/officeDocument/2006/relationships/image" Target="../media/image18.tiff"/><Relationship Id="rId5" Type="http://schemas.openxmlformats.org/officeDocument/2006/relationships/image" Target="../media/image12.tiff"/><Relationship Id="rId10" Type="http://schemas.openxmlformats.org/officeDocument/2006/relationships/image" Target="../media/image17.tiff"/><Relationship Id="rId4" Type="http://schemas.openxmlformats.org/officeDocument/2006/relationships/image" Target="../media/image11.tiff"/><Relationship Id="rId9" Type="http://schemas.openxmlformats.org/officeDocument/2006/relationships/image" Target="../media/image1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9575" y="3701716"/>
            <a:ext cx="7480129" cy="1828800"/>
          </a:xfrm>
        </p:spPr>
        <p:txBody>
          <a:bodyPr>
            <a:normAutofit/>
          </a:bodyPr>
          <a:lstStyle/>
          <a:p>
            <a:r>
              <a:rPr lang="en-US" sz="3800" dirty="0"/>
              <a:t>Session 3: </a:t>
            </a:r>
            <a:br>
              <a:rPr lang="en-US" sz="3800" dirty="0"/>
            </a:br>
            <a:r>
              <a:rPr lang="en-US" sz="3800" dirty="0"/>
              <a:t>Optimization with Julia/</a:t>
            </a:r>
            <a:r>
              <a:rPr lang="en-US" sz="3800" dirty="0" err="1"/>
              <a:t>JuMP</a:t>
            </a:r>
            <a:endParaRPr lang="en-US" sz="3800" dirty="0"/>
          </a:p>
        </p:txBody>
      </p:sp>
      <p:sp>
        <p:nvSpPr>
          <p:cNvPr id="4" name="Text Placeholder 3"/>
          <p:cNvSpPr>
            <a:spLocks noGrp="1"/>
          </p:cNvSpPr>
          <p:nvPr>
            <p:ph type="body" sz="quarter" idx="11"/>
          </p:nvPr>
        </p:nvSpPr>
        <p:spPr/>
        <p:txBody>
          <a:bodyPr>
            <a:noAutofit/>
          </a:bodyPr>
          <a:lstStyle/>
          <a:p>
            <a:r>
              <a:rPr lang="en-US" sz="1600" dirty="0"/>
              <a:t>15.003 Software Tools | </a:t>
            </a:r>
            <a:r>
              <a:rPr lang="en-US" sz="1600" dirty="0" err="1"/>
              <a:t>MBAn</a:t>
            </a:r>
            <a:r>
              <a:rPr lang="en-US" sz="1600" dirty="0"/>
              <a:t> Orientation 2021</a:t>
            </a:r>
          </a:p>
        </p:txBody>
      </p:sp>
      <p:pic>
        <p:nvPicPr>
          <p:cNvPr id="5" name="Picture 4">
            <a:extLst>
              <a:ext uri="{FF2B5EF4-FFF2-40B4-BE49-F238E27FC236}">
                <a16:creationId xmlns:a16="http://schemas.microsoft.com/office/drawing/2014/main" id="{F2C00063-7E0F-504F-B28B-179CA3FADAB9}"/>
              </a:ext>
            </a:extLst>
          </p:cNvPr>
          <p:cNvPicPr>
            <a:picLocks noChangeAspect="1"/>
          </p:cNvPicPr>
          <p:nvPr/>
        </p:nvPicPr>
        <p:blipFill>
          <a:blip r:embed="rId3"/>
          <a:stretch>
            <a:fillRect/>
          </a:stretch>
        </p:blipFill>
        <p:spPr>
          <a:xfrm>
            <a:off x="357922" y="4020607"/>
            <a:ext cx="2348748" cy="1509909"/>
          </a:xfrm>
          <a:prstGeom prst="rect">
            <a:avLst/>
          </a:prstGeom>
        </p:spPr>
      </p:pic>
    </p:spTree>
    <p:extLst>
      <p:ext uri="{BB962C8B-B14F-4D97-AF65-F5344CB8AC3E}">
        <p14:creationId xmlns:p14="http://schemas.microsoft.com/office/powerpoint/2010/main" val="170362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67D1A4-1806-0545-B62C-9E0516E4265E}"/>
              </a:ext>
            </a:extLst>
          </p:cNvPr>
          <p:cNvSpPr/>
          <p:nvPr/>
        </p:nvSpPr>
        <p:spPr>
          <a:xfrm>
            <a:off x="753979" y="1561510"/>
            <a:ext cx="6096000" cy="1200329"/>
          </a:xfrm>
          <a:prstGeom prst="rect">
            <a:avLst/>
          </a:prstGeom>
        </p:spPr>
        <p:txBody>
          <a:bodyPr>
            <a:spAutoFit/>
          </a:bodyPr>
          <a:lstStyle/>
          <a:p>
            <a:r>
              <a:rPr lang="en-US" sz="2400" dirty="0">
                <a:latin typeface="Calibri" panose="020F0502020204030204" pitchFamily="34" charset="0"/>
                <a:cs typeface="Calibri" panose="020F0502020204030204" pitchFamily="34" charset="0"/>
              </a:rPr>
              <a:t>We want to select a </a:t>
            </a:r>
            <a:r>
              <a:rPr lang="en-US" sz="2400" b="1" dirty="0">
                <a:latin typeface="Calibri" panose="020F0502020204030204" pitchFamily="34" charset="0"/>
                <a:cs typeface="Calibri" panose="020F0502020204030204" pitchFamily="34" charset="0"/>
              </a:rPr>
              <a:t>high-performing team </a:t>
            </a:r>
            <a:r>
              <a:rPr lang="en-US" sz="2400" dirty="0">
                <a:latin typeface="Calibri" panose="020F0502020204030204" pitchFamily="34" charset="0"/>
                <a:cs typeface="Calibri" panose="020F0502020204030204" pitchFamily="34" charset="0"/>
              </a:rPr>
              <a:t>that meets </a:t>
            </a:r>
            <a:r>
              <a:rPr lang="en-US" sz="2400" b="1" dirty="0">
                <a:latin typeface="Calibri" panose="020F0502020204030204" pitchFamily="34" charset="0"/>
                <a:cs typeface="Calibri" panose="020F0502020204030204" pitchFamily="34" charset="0"/>
              </a:rPr>
              <a:t>Olympic regulations </a:t>
            </a:r>
            <a:r>
              <a:rPr lang="en-US" sz="2400" dirty="0">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desired constraints on team composition.</a:t>
            </a:r>
          </a:p>
        </p:txBody>
      </p:sp>
      <p:sp>
        <p:nvSpPr>
          <p:cNvPr id="3" name="Rectangle 2">
            <a:extLst>
              <a:ext uri="{FF2B5EF4-FFF2-40B4-BE49-F238E27FC236}">
                <a16:creationId xmlns:a16="http://schemas.microsoft.com/office/drawing/2014/main" id="{097458E5-426D-3544-A708-974609895DC8}"/>
              </a:ext>
            </a:extLst>
          </p:cNvPr>
          <p:cNvSpPr/>
          <p:nvPr/>
        </p:nvSpPr>
        <p:spPr>
          <a:xfrm>
            <a:off x="1413214" y="3428996"/>
            <a:ext cx="4374918" cy="1202961"/>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solidFill>
              </a:rPr>
              <a:t>How can we formalize this optimization problem as a mathematical model?</a:t>
            </a:r>
            <a:endParaRPr lang="en-US" sz="2400" dirty="0">
              <a:solidFill>
                <a:schemeClr val="tx1"/>
              </a:solidFill>
            </a:endParaRPr>
          </a:p>
        </p:txBody>
      </p:sp>
      <p:pic>
        <p:nvPicPr>
          <p:cNvPr id="4" name="Picture 3">
            <a:extLst>
              <a:ext uri="{FF2B5EF4-FFF2-40B4-BE49-F238E27FC236}">
                <a16:creationId xmlns:a16="http://schemas.microsoft.com/office/drawing/2014/main" id="{C3CF7D0A-E565-A941-AD6C-325AFC5F24EB}"/>
              </a:ext>
            </a:extLst>
          </p:cNvPr>
          <p:cNvPicPr>
            <a:picLocks noChangeAspect="1"/>
          </p:cNvPicPr>
          <p:nvPr/>
        </p:nvPicPr>
        <p:blipFill rotWithShape="1">
          <a:blip r:embed="rId2"/>
          <a:srcRect r="50031"/>
          <a:stretch/>
        </p:blipFill>
        <p:spPr>
          <a:xfrm>
            <a:off x="7624092" y="1792"/>
            <a:ext cx="4567908" cy="6856208"/>
          </a:xfrm>
          <a:prstGeom prst="rect">
            <a:avLst/>
          </a:prstGeom>
        </p:spPr>
      </p:pic>
      <p:sp>
        <p:nvSpPr>
          <p:cNvPr id="5" name="Rectangle 4">
            <a:extLst>
              <a:ext uri="{FF2B5EF4-FFF2-40B4-BE49-F238E27FC236}">
                <a16:creationId xmlns:a16="http://schemas.microsoft.com/office/drawing/2014/main" id="{7660C080-735D-AC4A-927B-7809CE01B577}"/>
              </a:ext>
            </a:extLst>
          </p:cNvPr>
          <p:cNvSpPr/>
          <p:nvPr/>
        </p:nvSpPr>
        <p:spPr>
          <a:xfrm>
            <a:off x="7230139" y="0"/>
            <a:ext cx="393953" cy="12546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8616CE-D33A-E042-B5EB-B048B1C7E918}"/>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E376D442-AB7A-EC41-B273-4260D8D464A4}"/>
              </a:ext>
            </a:extLst>
          </p:cNvPr>
          <p:cNvSpPr>
            <a:spLocks noGrp="1"/>
          </p:cNvSpPr>
          <p:nvPr>
            <p:ph type="sldNum" sz="quarter" idx="12"/>
          </p:nvPr>
        </p:nvSpPr>
        <p:spPr/>
        <p:txBody>
          <a:bodyPr/>
          <a:lstStyle/>
          <a:p>
            <a:fld id="{0E464A75-5D0E-CF43-AFBF-3F876C4234E5}" type="slidenum">
              <a:rPr lang="en-US" smtClean="0"/>
              <a:t>9</a:t>
            </a:fld>
            <a:endParaRPr lang="en-US"/>
          </a:p>
        </p:txBody>
      </p:sp>
    </p:spTree>
    <p:extLst>
      <p:ext uri="{BB962C8B-B14F-4D97-AF65-F5344CB8AC3E}">
        <p14:creationId xmlns:p14="http://schemas.microsoft.com/office/powerpoint/2010/main" val="355185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 Defining the Decision Variables</a:t>
            </a:r>
          </a:p>
        </p:txBody>
      </p:sp>
      <p:sp>
        <p:nvSpPr>
          <p:cNvPr id="4" name="Rectangle 3">
            <a:extLst>
              <a:ext uri="{FF2B5EF4-FFF2-40B4-BE49-F238E27FC236}">
                <a16:creationId xmlns:a16="http://schemas.microsoft.com/office/drawing/2014/main" id="{7EDA6D74-3071-1544-8A0E-E12073C77274}"/>
              </a:ext>
            </a:extLst>
          </p:cNvPr>
          <p:cNvSpPr/>
          <p:nvPr/>
        </p:nvSpPr>
        <p:spPr>
          <a:xfrm>
            <a:off x="7303822" y="2350855"/>
            <a:ext cx="4071819" cy="107546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For each candidate player, decide whether or not to include them on the team.</a:t>
            </a:r>
          </a:p>
        </p:txBody>
      </p:sp>
      <p:sp>
        <p:nvSpPr>
          <p:cNvPr id="5" name="Pentagon 4">
            <a:extLst>
              <a:ext uri="{FF2B5EF4-FFF2-40B4-BE49-F238E27FC236}">
                <a16:creationId xmlns:a16="http://schemas.microsoft.com/office/drawing/2014/main" id="{6805575B-BB92-8340-811A-1697186D8DCE}"/>
              </a:ext>
            </a:extLst>
          </p:cNvPr>
          <p:cNvSpPr/>
          <p:nvPr/>
        </p:nvSpPr>
        <p:spPr>
          <a:xfrm>
            <a:off x="2628416" y="2348911"/>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497" rtlCol="0" anchor="ctr"/>
          <a:lstStyle/>
          <a:p>
            <a:r>
              <a:rPr lang="en-US" sz="2100" dirty="0"/>
              <a:t>What are the decisions that we are trying to make?</a:t>
            </a:r>
          </a:p>
        </p:txBody>
      </p:sp>
      <p:sp>
        <p:nvSpPr>
          <p:cNvPr id="6" name="Pentagon 5">
            <a:extLst>
              <a:ext uri="{FF2B5EF4-FFF2-40B4-BE49-F238E27FC236}">
                <a16:creationId xmlns:a16="http://schemas.microsoft.com/office/drawing/2014/main" id="{DDDA6DC0-1AB0-6540-B84F-C11AD50AC7F2}"/>
              </a:ext>
            </a:extLst>
          </p:cNvPr>
          <p:cNvSpPr/>
          <p:nvPr/>
        </p:nvSpPr>
        <p:spPr>
          <a:xfrm>
            <a:off x="868054" y="2348443"/>
            <a:ext cx="2051571" cy="108055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Decision Variables</a:t>
            </a:r>
          </a:p>
        </p:txBody>
      </p:sp>
      <mc:AlternateContent xmlns:mc="http://schemas.openxmlformats.org/markup-compatibility/2006" xmlns:a14="http://schemas.microsoft.com/office/drawing/2010/main">
        <mc:Choice Requires="a14">
          <p:sp>
            <p:nvSpPr>
              <p:cNvPr id="7" name="Content Placeholder 9">
                <a:extLst>
                  <a:ext uri="{FF2B5EF4-FFF2-40B4-BE49-F238E27FC236}">
                    <a16:creationId xmlns:a16="http://schemas.microsoft.com/office/drawing/2014/main" id="{3F7CEE8B-838D-BF43-A03C-7BB767A38A64}"/>
                  </a:ext>
                </a:extLst>
              </p:cNvPr>
              <p:cNvSpPr>
                <a:spLocks noGrp="1"/>
              </p:cNvSpPr>
              <p:nvPr>
                <p:ph idx="1"/>
              </p:nvPr>
            </p:nvSpPr>
            <p:spPr>
              <a:xfrm>
                <a:off x="1020726" y="3654458"/>
                <a:ext cx="10590082" cy="2502416"/>
              </a:xfrm>
              <a:prstGeom prst="rect">
                <a:avLst/>
              </a:prstGeom>
            </p:spPr>
            <p:txBody>
              <a:bodyPr wrap="square">
                <a:spAutoFit/>
              </a:bodyPr>
              <a:lstStyle/>
              <a:p>
                <a:pPr marL="0" indent="0">
                  <a:buNone/>
                </a:pPr>
                <a:r>
                  <a:rPr lang="en-US" sz="2000" b="1" dirty="0">
                    <a:latin typeface="Calibri" panose="020F0502020204030204" pitchFamily="34" charset="0"/>
                    <a:cs typeface="Calibri" panose="020F0502020204030204" pitchFamily="34" charset="0"/>
                  </a:rPr>
                  <a:t>Suppose we have N=200 players who we are considering for our team. For each player:</a:t>
                </a:r>
                <a:endParaRPr lang="en-US" sz="14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cs typeface="Calibri" panose="020F0502020204030204" pitchFamily="34" charset="0"/>
                            </a:rPr>
                          </m:ctrlPr>
                        </m:sSubPr>
                        <m:e>
                          <m:r>
                            <a:rPr lang="en-US" sz="2000" b="1" i="1">
                              <a:latin typeface="Cambria Math" panose="02040503050406030204" pitchFamily="18" charset="0"/>
                              <a:cs typeface="Calibri" panose="020F0502020204030204" pitchFamily="34" charset="0"/>
                            </a:rPr>
                            <m:t>𝒙</m:t>
                          </m:r>
                        </m:e>
                        <m:sub>
                          <m:r>
                            <a:rPr lang="en-US" sz="2000" b="1" i="1">
                              <a:latin typeface="Cambria Math" panose="02040503050406030204" pitchFamily="18" charset="0"/>
                              <a:cs typeface="Calibri" panose="020F0502020204030204" pitchFamily="34" charset="0"/>
                            </a:rPr>
                            <m:t>𝒊</m:t>
                          </m:r>
                        </m:sub>
                      </m:sSub>
                      <m:r>
                        <a:rPr lang="en-US" sz="2000" b="1" i="1">
                          <a:latin typeface="Cambria Math" panose="02040503050406030204" pitchFamily="18" charset="0"/>
                          <a:cs typeface="Calibri" panose="020F0502020204030204" pitchFamily="34"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1 </m:t>
                              </m:r>
                              <m:r>
                                <m:rPr>
                                  <m:nor/>
                                </m:rPr>
                                <a:rPr lang="en-US" sz="2000">
                                  <a:latin typeface="Cambria Math" panose="02040503050406030204" pitchFamily="18" charset="0"/>
                                </a:rPr>
                                <m:t>if</m:t>
                              </m:r>
                              <m:r>
                                <m:rPr>
                                  <m:nor/>
                                </m:rPr>
                                <a:rPr lang="en-US" sz="2000">
                                  <a:latin typeface="Cambria Math" panose="02040503050406030204" pitchFamily="18" charset="0"/>
                                </a:rPr>
                                <m:t> </m:t>
                              </m:r>
                              <m:r>
                                <m:rPr>
                                  <m:nor/>
                                </m:rPr>
                                <a:rPr lang="en-US" sz="2000">
                                  <a:latin typeface="Cambria Math" panose="02040503050406030204" pitchFamily="18" charset="0"/>
                                </a:rPr>
                                <m:t>player</m:t>
                              </m:r>
                              <m:r>
                                <m:rPr>
                                  <m:nor/>
                                </m:rPr>
                                <a:rPr lang="en-US" sz="2000">
                                  <a:latin typeface="Cambria Math" panose="02040503050406030204" pitchFamily="18" charset="0"/>
                                </a:rPr>
                                <m:t> </m:t>
                              </m:r>
                              <m:r>
                                <m:rPr>
                                  <m:nor/>
                                </m:rPr>
                                <a:rPr lang="en-US" sz="2000">
                                  <a:latin typeface="Cambria Math" panose="02040503050406030204" pitchFamily="18" charset="0"/>
                                </a:rPr>
                                <m:t>i</m:t>
                              </m:r>
                              <m:r>
                                <m:rPr>
                                  <m:nor/>
                                </m:rPr>
                                <a:rPr lang="en-US" sz="2000">
                                  <a:latin typeface="Cambria Math" panose="02040503050406030204" pitchFamily="18" charset="0"/>
                                </a:rPr>
                                <m:t> </m:t>
                              </m:r>
                              <m:r>
                                <m:rPr>
                                  <m:nor/>
                                </m:rPr>
                                <a:rPr lang="en-US" sz="2000">
                                  <a:latin typeface="Cambria Math" panose="02040503050406030204" pitchFamily="18" charset="0"/>
                                </a:rPr>
                                <m:t>is</m:t>
                              </m:r>
                              <m:r>
                                <m:rPr>
                                  <m:nor/>
                                </m:rPr>
                                <a:rPr lang="en-US" sz="2000">
                                  <a:latin typeface="Cambria Math" panose="02040503050406030204" pitchFamily="18" charset="0"/>
                                </a:rPr>
                                <m:t> </m:t>
                              </m:r>
                              <m:r>
                                <m:rPr>
                                  <m:nor/>
                                </m:rPr>
                                <a:rPr lang="en-US" sz="2000">
                                  <a:latin typeface="Cambria Math" panose="02040503050406030204" pitchFamily="18" charset="0"/>
                                </a:rPr>
                                <m:t>selected</m:t>
                              </m:r>
                              <m:r>
                                <m:rPr>
                                  <m:nor/>
                                </m:rPr>
                                <a:rPr lang="en-US" sz="2000">
                                  <a:latin typeface="Cambria Math" panose="02040503050406030204" pitchFamily="18" charset="0"/>
                                </a:rPr>
                                <m:t> </m:t>
                              </m:r>
                              <m:r>
                                <m:rPr>
                                  <m:nor/>
                                </m:rPr>
                                <a:rPr lang="en-US" sz="2000">
                                  <a:latin typeface="Cambria Math" panose="02040503050406030204" pitchFamily="18" charset="0"/>
                                </a:rPr>
                                <m:t>for</m:t>
                              </m:r>
                              <m:r>
                                <m:rPr>
                                  <m:nor/>
                                </m:rPr>
                                <a:rPr lang="en-US" sz="2000">
                                  <a:latin typeface="Cambria Math" panose="02040503050406030204" pitchFamily="18" charset="0"/>
                                </a:rPr>
                                <m:t> </m:t>
                              </m:r>
                              <m:r>
                                <m:rPr>
                                  <m:nor/>
                                </m:rPr>
                                <a:rPr lang="en-US" sz="2000">
                                  <a:latin typeface="Cambria Math" panose="02040503050406030204" pitchFamily="18" charset="0"/>
                                </a:rPr>
                                <m:t>the</m:t>
                              </m:r>
                              <m:r>
                                <m:rPr>
                                  <m:nor/>
                                </m:rPr>
                                <a:rPr lang="en-US" sz="2000">
                                  <a:latin typeface="Cambria Math" panose="02040503050406030204" pitchFamily="18" charset="0"/>
                                </a:rPr>
                                <m:t> </m:t>
                              </m:r>
                              <m:r>
                                <m:rPr>
                                  <m:nor/>
                                </m:rPr>
                                <a:rPr lang="en-US" sz="2000">
                                  <a:latin typeface="Cambria Math" panose="02040503050406030204" pitchFamily="18" charset="0"/>
                                </a:rPr>
                                <m:t>team</m:t>
                              </m:r>
                            </m:e>
                            <m:e>
                              <m:r>
                                <a:rPr lang="en-US" sz="2000" i="1">
                                  <a:latin typeface="Cambria Math" panose="02040503050406030204" pitchFamily="18" charset="0"/>
                                </a:rPr>
                                <m:t>0 </m:t>
                              </m:r>
                              <m:r>
                                <m:rPr>
                                  <m:nor/>
                                </m:rPr>
                                <a:rPr lang="en-US" sz="2000">
                                  <a:latin typeface="Cambria Math" panose="02040503050406030204" pitchFamily="18" charset="0"/>
                                </a:rPr>
                                <m:t>otherwise</m:t>
                              </m:r>
                            </m:e>
                          </m:eqArr>
                        </m:e>
                      </m:d>
                    </m:oMath>
                  </m:oMathPara>
                </a14:m>
                <a:endParaRPr lang="en-US" sz="2000" b="1"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For example:</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for Steph Curry, he has been selected for the team. </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for Draymond Green, he has not been selected for the team. </a:t>
                </a:r>
              </a:p>
            </p:txBody>
          </p:sp>
        </mc:Choice>
        <mc:Fallback xmlns="">
          <p:sp>
            <p:nvSpPr>
              <p:cNvPr id="7" name="Content Placeholder 9">
                <a:extLst>
                  <a:ext uri="{FF2B5EF4-FFF2-40B4-BE49-F238E27FC236}">
                    <a16:creationId xmlns:a16="http://schemas.microsoft.com/office/drawing/2014/main" id="{3F7CEE8B-838D-BF43-A03C-7BB767A38A64}"/>
                  </a:ext>
                </a:extLst>
              </p:cNvPr>
              <p:cNvSpPr>
                <a:spLocks noGrp="1" noRot="1" noChangeAspect="1" noMove="1" noResize="1" noEditPoints="1" noAdjustHandles="1" noChangeArrowheads="1" noChangeShapeType="1" noTextEdit="1"/>
              </p:cNvSpPr>
              <p:nvPr>
                <p:ph idx="1"/>
              </p:nvPr>
            </p:nvSpPr>
            <p:spPr>
              <a:xfrm>
                <a:off x="1020726" y="3654458"/>
                <a:ext cx="10590082" cy="2502416"/>
              </a:xfrm>
              <a:prstGeom prst="rect">
                <a:avLst/>
              </a:prstGeom>
              <a:blipFill>
                <a:blip r:embed="rId2"/>
                <a:stretch>
                  <a:fillRect l="-599" t="-45455" b="-35354"/>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64E9B73B-7AC7-3E4C-9486-E0C17718B0CC}"/>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AD9DE091-5312-0C4D-9B1F-583BDD3376E6}"/>
              </a:ext>
            </a:extLst>
          </p:cNvPr>
          <p:cNvSpPr>
            <a:spLocks noGrp="1"/>
          </p:cNvSpPr>
          <p:nvPr>
            <p:ph type="sldNum" sz="quarter" idx="12"/>
          </p:nvPr>
        </p:nvSpPr>
        <p:spPr/>
        <p:txBody>
          <a:bodyPr/>
          <a:lstStyle/>
          <a:p>
            <a:fld id="{0E464A75-5D0E-CF43-AFBF-3F876C4234E5}" type="slidenum">
              <a:rPr lang="en-US" smtClean="0"/>
              <a:t>10</a:t>
            </a:fld>
            <a:endParaRPr lang="en-US"/>
          </a:p>
        </p:txBody>
      </p:sp>
    </p:spTree>
    <p:extLst>
      <p:ext uri="{BB962C8B-B14F-4D97-AF65-F5344CB8AC3E}">
        <p14:creationId xmlns:p14="http://schemas.microsoft.com/office/powerpoint/2010/main" val="226708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938992"/>
          </a:xfrm>
          <a:prstGeom prst="rect">
            <a:avLst/>
          </a:prstGeom>
        </p:spPr>
        <p:txBody>
          <a:bodyPr wrap="square">
            <a:spAutoFit/>
          </a:bodyPr>
          <a:lstStyle/>
          <a:p>
            <a:pPr algn="ctr"/>
            <a:r>
              <a:rPr lang="en-US" sz="2000" b="1" dirty="0">
                <a:latin typeface="Gill Sans MT" panose="020B0502020104020203" pitchFamily="34" charset="77"/>
                <a:cs typeface="Calibri" panose="020F0502020204030204" pitchFamily="34" charset="0"/>
              </a:rPr>
              <a:t>Challenge: </a:t>
            </a:r>
            <a:r>
              <a:rPr lang="en-US" sz="2000" dirty="0">
                <a:latin typeface="Gill Sans MT" panose="020B0502020104020203" pitchFamily="34" charset="77"/>
                <a:cs typeface="Calibri" panose="020F0502020204030204" pitchFamily="34" charset="0"/>
              </a:rPr>
              <a:t>What does it mean to “maximize team performance”? </a:t>
            </a:r>
          </a:p>
          <a:p>
            <a:pPr algn="ctr"/>
            <a:endParaRPr lang="en-US" sz="2000" dirty="0">
              <a:latin typeface="Gill Sans MT" panose="020B0502020104020203" pitchFamily="34" charset="77"/>
              <a:cs typeface="Calibri" panose="020F0502020204030204" pitchFamily="34" charset="0"/>
            </a:endParaRPr>
          </a:p>
          <a:p>
            <a:pPr algn="ctr"/>
            <a:r>
              <a:rPr lang="en-US" sz="2000" b="1" dirty="0">
                <a:latin typeface="Gill Sans MT" panose="020B0502020104020203" pitchFamily="34" charset="77"/>
                <a:cs typeface="Calibri" panose="020F0502020204030204" pitchFamily="34" charset="0"/>
              </a:rPr>
              <a:t>Possible Metrics:</a:t>
            </a:r>
            <a:r>
              <a:rPr lang="en-US" sz="2000" dirty="0">
                <a:latin typeface="Gill Sans MT" panose="020B0502020104020203" pitchFamily="34" charset="77"/>
                <a:cs typeface="Calibri" panose="020F0502020204030204" pitchFamily="34" charset="0"/>
              </a:rPr>
              <a:t> Player Efficiency Rating (PER), Box Plus/Minus (BPM), Win Shares (WS 48)</a:t>
            </a:r>
          </a:p>
        </p:txBody>
      </p:sp>
      <p:sp>
        <p:nvSpPr>
          <p:cNvPr id="8" name="Footer Placeholder 7">
            <a:extLst>
              <a:ext uri="{FF2B5EF4-FFF2-40B4-BE49-F238E27FC236}">
                <a16:creationId xmlns:a16="http://schemas.microsoft.com/office/drawing/2014/main" id="{CB1CB7A1-4F96-D142-9B41-BBE0AA8C08F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FD45079E-93EA-A04D-9FFC-6F41EBF34B50}"/>
              </a:ext>
            </a:extLst>
          </p:cNvPr>
          <p:cNvSpPr>
            <a:spLocks noGrp="1"/>
          </p:cNvSpPr>
          <p:nvPr>
            <p:ph type="sldNum" sz="quarter" idx="12"/>
          </p:nvPr>
        </p:nvSpPr>
        <p:spPr/>
        <p:txBody>
          <a:bodyPr/>
          <a:lstStyle/>
          <a:p>
            <a:fld id="{0E464A75-5D0E-CF43-AFBF-3F876C4234E5}" type="slidenum">
              <a:rPr lang="en-US" smtClean="0"/>
              <a:t>11</a:t>
            </a:fld>
            <a:endParaRPr lang="en-US"/>
          </a:p>
        </p:txBody>
      </p:sp>
    </p:spTree>
    <p:extLst>
      <p:ext uri="{BB962C8B-B14F-4D97-AF65-F5344CB8AC3E}">
        <p14:creationId xmlns:p14="http://schemas.microsoft.com/office/powerpoint/2010/main" val="303747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880964"/>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(e.g.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’s PER)</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max</m:t>
                          </m:r>
                        </m:fName>
                        <m:e>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e>
                      </m:func>
                    </m:oMath>
                  </m:oMathPara>
                </a14:m>
                <a:endParaRPr lang="en-US" sz="20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D959D029-93DB-A946-8301-38205982FC77}"/>
                  </a:ext>
                </a:extLst>
              </p:cNvPr>
              <p:cNvSpPr>
                <a:spLocks noRot="1" noChangeAspect="1" noMove="1" noResize="1" noEditPoints="1" noAdjustHandles="1" noChangeArrowheads="1" noChangeShapeType="1" noTextEdit="1"/>
              </p:cNvSpPr>
              <p:nvPr/>
            </p:nvSpPr>
            <p:spPr>
              <a:xfrm>
                <a:off x="1431852" y="4061105"/>
                <a:ext cx="4703880" cy="1880964"/>
              </a:xfrm>
              <a:prstGeom prst="rect">
                <a:avLst/>
              </a:prstGeom>
              <a:blipFill>
                <a:blip r:embed="rId3"/>
                <a:stretch>
                  <a:fillRect l="-1344" t="-1333" b="-76667"/>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FB3EA6BC-8F95-2846-B546-58D79ED27463}"/>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27F0F61F-A035-314F-A706-9DD92C6185F3}"/>
              </a:ext>
            </a:extLst>
          </p:cNvPr>
          <p:cNvSpPr>
            <a:spLocks noGrp="1"/>
          </p:cNvSpPr>
          <p:nvPr>
            <p:ph type="sldNum" sz="quarter" idx="12"/>
          </p:nvPr>
        </p:nvSpPr>
        <p:spPr/>
        <p:txBody>
          <a:bodyPr/>
          <a:lstStyle/>
          <a:p>
            <a:fld id="{0E464A75-5D0E-CF43-AFBF-3F876C4234E5}" type="slidenum">
              <a:rPr lang="en-US" smtClean="0"/>
              <a:t>12</a:t>
            </a:fld>
            <a:endParaRPr lang="en-US"/>
          </a:p>
        </p:txBody>
      </p:sp>
    </p:spTree>
    <p:extLst>
      <p:ext uri="{BB962C8B-B14F-4D97-AF65-F5344CB8AC3E}">
        <p14:creationId xmlns:p14="http://schemas.microsoft.com/office/powerpoint/2010/main" val="133212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E2D6AD49-43B2-D245-AC62-23CA85FD4531}"/>
                  </a:ext>
                </a:extLst>
              </p:cNvPr>
              <p:cNvSpPr/>
              <p:nvPr/>
            </p:nvSpPr>
            <p:spPr>
              <a:xfrm>
                <a:off x="3174805" y="4064637"/>
                <a:ext cx="6607148" cy="1880964"/>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Team Size: </a:t>
                </a:r>
                <a:r>
                  <a:rPr lang="en-US" sz="2000" dirty="0">
                    <a:latin typeface="Calibri" panose="020F0502020204030204" pitchFamily="34" charset="0"/>
                    <a:cs typeface="Calibri" panose="020F0502020204030204" pitchFamily="34" charset="0"/>
                  </a:rPr>
                  <a:t>We must select a team of exactly 12 players.</a:t>
                </a:r>
              </a:p>
              <a:p>
                <a:endParaRPr lang="en-US" sz="2000" dirty="0">
                  <a:latin typeface="Calibri" panose="020F0502020204030204" pitchFamily="34" charset="0"/>
                  <a:cs typeface="Calibri" panose="020F0502020204030204" pitchFamily="34" charset="0"/>
                </a:endParaRPr>
              </a:p>
              <a:p>
                <a:pPr/>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=12</m:t>
                      </m:r>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xmlns="">
          <p:sp>
            <p:nvSpPr>
              <p:cNvPr id="10" name="Rectangle 9">
                <a:extLst>
                  <a:ext uri="{FF2B5EF4-FFF2-40B4-BE49-F238E27FC236}">
                    <a16:creationId xmlns:a16="http://schemas.microsoft.com/office/drawing/2014/main" id="{E2D6AD49-43B2-D245-AC62-23CA85FD4531}"/>
                  </a:ext>
                </a:extLst>
              </p:cNvPr>
              <p:cNvSpPr>
                <a:spLocks noRot="1" noChangeAspect="1" noMove="1" noResize="1" noEditPoints="1" noAdjustHandles="1" noChangeArrowheads="1" noChangeShapeType="1" noTextEdit="1"/>
              </p:cNvSpPr>
              <p:nvPr/>
            </p:nvSpPr>
            <p:spPr>
              <a:xfrm>
                <a:off x="3174805" y="4064637"/>
                <a:ext cx="6607148" cy="1880964"/>
              </a:xfrm>
              <a:prstGeom prst="rect">
                <a:avLst/>
              </a:prstGeom>
              <a:blipFill>
                <a:blip r:embed="rId2"/>
                <a:stretch>
                  <a:fillRect l="-1152" t="-18121" b="-61074"/>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DA348F6E-933F-C349-BCD1-2D838EE12D93}"/>
              </a:ext>
            </a:extLst>
          </p:cNvPr>
          <p:cNvSpPr>
            <a:spLocks noGrp="1"/>
          </p:cNvSpPr>
          <p:nvPr>
            <p:ph type="ftr" sz="quarter" idx="11"/>
          </p:nvPr>
        </p:nvSpPr>
        <p:spPr/>
        <p:txBody>
          <a:bodyPr/>
          <a:lstStyle/>
          <a:p>
            <a:r>
              <a:rPr lang="en-US"/>
              <a:t>15.003 Software Tools | Session 3</a:t>
            </a:r>
          </a:p>
        </p:txBody>
      </p:sp>
      <p:sp>
        <p:nvSpPr>
          <p:cNvPr id="12" name="Slide Number Placeholder 11">
            <a:extLst>
              <a:ext uri="{FF2B5EF4-FFF2-40B4-BE49-F238E27FC236}">
                <a16:creationId xmlns:a16="http://schemas.microsoft.com/office/drawing/2014/main" id="{8125B89C-CFA4-164D-AF8B-438AFCF73F39}"/>
              </a:ext>
            </a:extLst>
          </p:cNvPr>
          <p:cNvSpPr>
            <a:spLocks noGrp="1"/>
          </p:cNvSpPr>
          <p:nvPr>
            <p:ph type="sldNum" sz="quarter" idx="12"/>
          </p:nvPr>
        </p:nvSpPr>
        <p:spPr/>
        <p:txBody>
          <a:bodyPr/>
          <a:lstStyle/>
          <a:p>
            <a:fld id="{0E464A75-5D0E-CF43-AFBF-3F876C4234E5}" type="slidenum">
              <a:rPr lang="en-US" smtClean="0"/>
              <a:t>13</a:t>
            </a:fld>
            <a:endParaRPr lang="en-US"/>
          </a:p>
        </p:txBody>
      </p:sp>
    </p:spTree>
    <p:extLst>
      <p:ext uri="{BB962C8B-B14F-4D97-AF65-F5344CB8AC3E}">
        <p14:creationId xmlns:p14="http://schemas.microsoft.com/office/powerpoint/2010/main" val="278036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5F2DFE60-8F48-5E40-8DEE-EE3262CE7AF3}"/>
                  </a:ext>
                </a:extLst>
              </p:cNvPr>
              <p:cNvSpPr/>
              <p:nvPr/>
            </p:nvSpPr>
            <p:spPr>
              <a:xfrm>
                <a:off x="1068779" y="3847873"/>
                <a:ext cx="9770629" cy="1967526"/>
              </a:xfrm>
              <a:prstGeom prst="rect">
                <a:avLst/>
              </a:prstGeom>
            </p:spPr>
            <p:txBody>
              <a:bodyPr wrap="square">
                <a:spAutoFit/>
              </a:bodyPr>
              <a:lstStyle/>
              <a:p>
                <a:pPr>
                  <a:lnSpc>
                    <a:spcPct val="150000"/>
                  </a:lnSpc>
                </a:pPr>
                <a:r>
                  <a:rPr lang="en-US" sz="2000" b="1" dirty="0">
                    <a:latin typeface="Calibri" panose="020F0502020204030204" pitchFamily="34" charset="0"/>
                    <a:cs typeface="Calibri" panose="020F0502020204030204" pitchFamily="34" charset="0"/>
                  </a:rPr>
                  <a:t>For the 12-man roster, we want at least G guards, F forwards, and C centers. </a:t>
                </a:r>
              </a:p>
              <a:p>
                <a:pPr>
                  <a:lnSpc>
                    <a:spcPct val="150000"/>
                  </a:lnSpc>
                </a:pPr>
                <a:r>
                  <a:rPr lang="en-US" sz="2000" b="1" dirty="0">
                    <a:latin typeface="Calibri" panose="020F0502020204030204" pitchFamily="34" charset="0"/>
                    <a:cs typeface="Calibri" panose="020F0502020204030204" pitchFamily="34" charset="0"/>
                  </a:rPr>
                  <a:t>Guards: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𝐺</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Forwards: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𝐹</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Centers: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𝐶</m:t>
                    </m:r>
                  </m:oMath>
                </a14:m>
                <a:endParaRPr lang="en-US" sz="2000" dirty="0">
                  <a:latin typeface="Calibri" panose="020F0502020204030204" pitchFamily="34" charset="0"/>
                  <a:cs typeface="Calibri" panose="020F0502020204030204" pitchFamily="34" charset="0"/>
                </a:endParaRPr>
              </a:p>
            </p:txBody>
          </p:sp>
        </mc:Choice>
        <mc:Fallback xmlns="">
          <p:sp>
            <p:nvSpPr>
              <p:cNvPr id="3" name="Rectangle 2">
                <a:extLst>
                  <a:ext uri="{FF2B5EF4-FFF2-40B4-BE49-F238E27FC236}">
                    <a16:creationId xmlns:a16="http://schemas.microsoft.com/office/drawing/2014/main" id="{5F2DFE60-8F48-5E40-8DEE-EE3262CE7AF3}"/>
                  </a:ext>
                </a:extLst>
              </p:cNvPr>
              <p:cNvSpPr>
                <a:spLocks noRot="1" noChangeAspect="1" noMove="1" noResize="1" noEditPoints="1" noAdjustHandles="1" noChangeArrowheads="1" noChangeShapeType="1" noTextEdit="1"/>
              </p:cNvSpPr>
              <p:nvPr/>
            </p:nvSpPr>
            <p:spPr>
              <a:xfrm>
                <a:off x="1068779" y="3847873"/>
                <a:ext cx="9770629" cy="1967526"/>
              </a:xfrm>
              <a:prstGeom prst="rect">
                <a:avLst/>
              </a:prstGeom>
              <a:blipFill>
                <a:blip r:embed="rId2"/>
                <a:stretch>
                  <a:fillRect l="-649" b="-365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4CAF3759-43AD-7142-925A-6002B78FC37B}"/>
              </a:ext>
            </a:extLst>
          </p:cNvPr>
          <p:cNvSpPr/>
          <p:nvPr/>
        </p:nvSpPr>
        <p:spPr>
          <a:xfrm>
            <a:off x="8849376" y="6155844"/>
            <a:ext cx="2189382" cy="400110"/>
          </a:xfrm>
          <a:prstGeom prst="rect">
            <a:avLst/>
          </a:prstGeom>
        </p:spPr>
        <p:txBody>
          <a:bodyPr wrap="none">
            <a:spAutoFit/>
          </a:bodyPr>
          <a:lstStyle/>
          <a:p>
            <a:r>
              <a:rPr lang="en-US" sz="2000" dirty="0"/>
              <a:t>… and many more!</a:t>
            </a:r>
          </a:p>
        </p:txBody>
      </p:sp>
      <p:sp>
        <p:nvSpPr>
          <p:cNvPr id="8" name="Footer Placeholder 7">
            <a:extLst>
              <a:ext uri="{FF2B5EF4-FFF2-40B4-BE49-F238E27FC236}">
                <a16:creationId xmlns:a16="http://schemas.microsoft.com/office/drawing/2014/main" id="{1E0F3C3A-3A2B-5343-B384-3370849051B6}"/>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C1FB08E5-D023-4E4B-90D2-DE675E028B60}"/>
              </a:ext>
            </a:extLst>
          </p:cNvPr>
          <p:cNvSpPr>
            <a:spLocks noGrp="1"/>
          </p:cNvSpPr>
          <p:nvPr>
            <p:ph type="sldNum" sz="quarter" idx="12"/>
          </p:nvPr>
        </p:nvSpPr>
        <p:spPr/>
        <p:txBody>
          <a:bodyPr/>
          <a:lstStyle/>
          <a:p>
            <a:fld id="{0E464A75-5D0E-CF43-AFBF-3F876C4234E5}" type="slidenum">
              <a:rPr lang="en-US" smtClean="0"/>
              <a:t>14</a:t>
            </a:fld>
            <a:endParaRPr lang="en-US"/>
          </a:p>
        </p:txBody>
      </p:sp>
    </p:spTree>
    <p:extLst>
      <p:ext uri="{BB962C8B-B14F-4D97-AF65-F5344CB8AC3E}">
        <p14:creationId xmlns:p14="http://schemas.microsoft.com/office/powerpoint/2010/main" val="49102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3C440-736C-7946-B879-EF06C2B35FF7}"/>
              </a:ext>
            </a:extLst>
          </p:cNvPr>
          <p:cNvSpPr>
            <a:spLocks noGrp="1"/>
          </p:cNvSpPr>
          <p:nvPr>
            <p:ph type="title"/>
          </p:nvPr>
        </p:nvSpPr>
        <p:spPr/>
        <p:txBody>
          <a:bodyPr/>
          <a:lstStyle/>
          <a:p>
            <a:r>
              <a:rPr lang="en-US" dirty="0"/>
              <a:t>Julia Example (in </a:t>
            </a:r>
            <a:r>
              <a:rPr lang="en-US" dirty="0" err="1"/>
              <a:t>Jupyter</a:t>
            </a:r>
            <a:r>
              <a:rPr lang="en-US" dirty="0"/>
              <a:t> Notebook)</a:t>
            </a:r>
          </a:p>
        </p:txBody>
      </p:sp>
      <p:sp>
        <p:nvSpPr>
          <p:cNvPr id="5" name="Text Placeholder 4">
            <a:extLst>
              <a:ext uri="{FF2B5EF4-FFF2-40B4-BE49-F238E27FC236}">
                <a16:creationId xmlns:a16="http://schemas.microsoft.com/office/drawing/2014/main" id="{E3AB689D-1B76-674B-B62D-5FC0F5C530D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102B2490-D9E2-0749-9460-B1FF33D7F37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6609A468-82BD-0E40-96F1-4821CC225C29}"/>
              </a:ext>
            </a:extLst>
          </p:cNvPr>
          <p:cNvSpPr>
            <a:spLocks noGrp="1"/>
          </p:cNvSpPr>
          <p:nvPr>
            <p:ph type="sldNum" sz="quarter" idx="12"/>
          </p:nvPr>
        </p:nvSpPr>
        <p:spPr/>
        <p:txBody>
          <a:bodyPr/>
          <a:lstStyle/>
          <a:p>
            <a:fld id="{0E464A75-5D0E-CF43-AFBF-3F876C4234E5}" type="slidenum">
              <a:rPr lang="en-US" smtClean="0"/>
              <a:t>15</a:t>
            </a:fld>
            <a:endParaRPr lang="en-US"/>
          </a:p>
        </p:txBody>
      </p:sp>
    </p:spTree>
    <p:extLst>
      <p:ext uri="{BB962C8B-B14F-4D97-AF65-F5344CB8AC3E}">
        <p14:creationId xmlns:p14="http://schemas.microsoft.com/office/powerpoint/2010/main" val="410439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AAA12-2091-F347-9C85-0266A9DFF215}"/>
              </a:ext>
            </a:extLst>
          </p:cNvPr>
          <p:cNvSpPr>
            <a:spLocks noGrp="1"/>
          </p:cNvSpPr>
          <p:nvPr>
            <p:ph type="title"/>
          </p:nvPr>
        </p:nvSpPr>
        <p:spPr/>
        <p:txBody>
          <a:bodyPr>
            <a:normAutofit/>
          </a:bodyPr>
          <a:lstStyle/>
          <a:p>
            <a:r>
              <a:rPr lang="en-US" dirty="0"/>
              <a:t>Solving the Problem in Julia</a:t>
            </a:r>
          </a:p>
        </p:txBody>
      </p:sp>
      <p:sp>
        <p:nvSpPr>
          <p:cNvPr id="5" name="Content Placeholder 4">
            <a:extLst>
              <a:ext uri="{FF2B5EF4-FFF2-40B4-BE49-F238E27FC236}">
                <a16:creationId xmlns:a16="http://schemas.microsoft.com/office/drawing/2014/main" id="{C7F3EF51-91B7-384D-95DE-24F8CC9D953A}"/>
              </a:ext>
            </a:extLst>
          </p:cNvPr>
          <p:cNvSpPr>
            <a:spLocks noGrp="1"/>
          </p:cNvSpPr>
          <p:nvPr>
            <p:ph sz="half" idx="1"/>
          </p:nvPr>
        </p:nvSpPr>
        <p:spPr>
          <a:xfrm>
            <a:off x="581193" y="2228003"/>
            <a:ext cx="5422390" cy="4364183"/>
          </a:xfrm>
        </p:spPr>
        <p:txBody>
          <a:bodyPr>
            <a:normAutofit fontScale="85000" lnSpcReduction="10000"/>
          </a:bodyPr>
          <a:lstStyle/>
          <a:p>
            <a:pPr marL="0" indent="0">
              <a:buNone/>
            </a:pPr>
            <a:r>
              <a:rPr lang="en-US" sz="2000" b="1" dirty="0">
                <a:latin typeface="Calibri" panose="020F0502020204030204" pitchFamily="34" charset="0"/>
                <a:cs typeface="Calibri" panose="020F0502020204030204" pitchFamily="34" charset="0"/>
              </a:rPr>
              <a:t>Why Julia?</a:t>
            </a:r>
          </a:p>
          <a:p>
            <a:r>
              <a:rPr lang="en-US" sz="2000" dirty="0"/>
              <a:t>A </a:t>
            </a:r>
            <a:r>
              <a:rPr lang="en-US" sz="2000" b="1" dirty="0"/>
              <a:t>high-level </a:t>
            </a:r>
            <a:r>
              <a:rPr lang="en-US" sz="2000" dirty="0"/>
              <a:t>language: syntax is easy to use and learn, similar to Python.</a:t>
            </a:r>
          </a:p>
          <a:p>
            <a:r>
              <a:rPr lang="en-US" sz="2000" dirty="0"/>
              <a:t>A </a:t>
            </a:r>
            <a:r>
              <a:rPr lang="en-US" sz="2000" b="1" dirty="0"/>
              <a:t>dynamic</a:t>
            </a:r>
            <a:r>
              <a:rPr lang="en-US" sz="2000" dirty="0"/>
              <a:t> language: you can interact with the language without the need to compile your code. It is easy to use for prototyping or presenting results.</a:t>
            </a:r>
          </a:p>
          <a:p>
            <a:r>
              <a:rPr lang="en-US" sz="2000" dirty="0"/>
              <a:t>A </a:t>
            </a:r>
            <a:r>
              <a:rPr lang="en-US" sz="2000" b="1" dirty="0"/>
              <a:t>high-performance</a:t>
            </a:r>
            <a:r>
              <a:rPr lang="en-US" sz="2000" dirty="0"/>
              <a:t> language: Julia is fast. Vanilla Julia code can reach performance comparable to C and Fortran (i.e., </a:t>
            </a:r>
            <a:r>
              <a:rPr lang="en-US" sz="2000" b="1" dirty="0"/>
              <a:t>very fast</a:t>
            </a:r>
            <a:r>
              <a:rPr lang="en-US" sz="2000" dirty="0"/>
              <a:t>).</a:t>
            </a:r>
            <a:endParaRPr lang="en-US" sz="1600" dirty="0"/>
          </a:p>
          <a:p>
            <a:r>
              <a:rPr lang="en-US" sz="2000" dirty="0"/>
              <a:t>A language for </a:t>
            </a:r>
            <a:r>
              <a:rPr lang="en-US" sz="2000" b="1" dirty="0"/>
              <a:t>technical computing</a:t>
            </a:r>
            <a:r>
              <a:rPr lang="en-US" sz="2000" dirty="0"/>
              <a:t>:</a:t>
            </a:r>
          </a:p>
          <a:p>
            <a:pPr lvl="1"/>
            <a:r>
              <a:rPr lang="en-US" dirty="0"/>
              <a:t>Julia has a lot of built in functions for scientific computing.</a:t>
            </a:r>
          </a:p>
          <a:p>
            <a:pPr lvl="1"/>
            <a:r>
              <a:rPr lang="en-US" dirty="0"/>
              <a:t>A growing number of packages, mostly written in Julia itself.</a:t>
            </a:r>
          </a:p>
          <a:p>
            <a:pPr lvl="1"/>
            <a:r>
              <a:rPr lang="en-US" dirty="0"/>
              <a:t>Powerful editors like </a:t>
            </a:r>
            <a:r>
              <a:rPr lang="en-US" dirty="0" err="1"/>
              <a:t>Jupyter</a:t>
            </a:r>
            <a:r>
              <a:rPr lang="en-US" dirty="0"/>
              <a:t> (used for this presentation).</a:t>
            </a:r>
          </a:p>
          <a:p>
            <a:r>
              <a:rPr lang="en-US" sz="2000" dirty="0"/>
              <a:t>User-friendly </a:t>
            </a:r>
            <a:r>
              <a:rPr lang="en-US" sz="2000" b="1" dirty="0"/>
              <a:t>optimization interface.</a:t>
            </a:r>
            <a:endParaRPr lang="en-US" sz="2000" b="1"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6228064F-12F9-5A42-AFC4-545D5C6A6C66}"/>
              </a:ext>
            </a:extLst>
          </p:cNvPr>
          <p:cNvPicPr>
            <a:picLocks noGrp="1" noChangeAspect="1"/>
          </p:cNvPicPr>
          <p:nvPr>
            <p:ph sz="half" idx="2"/>
          </p:nvPr>
        </p:nvPicPr>
        <p:blipFill>
          <a:blip r:embed="rId2"/>
          <a:stretch>
            <a:fillRect/>
          </a:stretch>
        </p:blipFill>
        <p:spPr>
          <a:xfrm>
            <a:off x="6187907" y="2659893"/>
            <a:ext cx="5422900" cy="3351653"/>
          </a:xfrm>
          <a:prstGeom prst="rect">
            <a:avLst/>
          </a:prstGeom>
        </p:spPr>
      </p:pic>
      <p:sp>
        <p:nvSpPr>
          <p:cNvPr id="8" name="Footer Placeholder 7">
            <a:extLst>
              <a:ext uri="{FF2B5EF4-FFF2-40B4-BE49-F238E27FC236}">
                <a16:creationId xmlns:a16="http://schemas.microsoft.com/office/drawing/2014/main" id="{AD4F2959-E2D7-B04F-BB10-C415469AA84D}"/>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34F2278-545C-CC4E-A4E6-9ADB5A01C585}"/>
              </a:ext>
            </a:extLst>
          </p:cNvPr>
          <p:cNvSpPr>
            <a:spLocks noGrp="1"/>
          </p:cNvSpPr>
          <p:nvPr>
            <p:ph type="sldNum" sz="quarter" idx="12"/>
          </p:nvPr>
        </p:nvSpPr>
        <p:spPr/>
        <p:txBody>
          <a:bodyPr/>
          <a:lstStyle/>
          <a:p>
            <a:fld id="{0E464A75-5D0E-CF43-AFBF-3F876C4234E5}" type="slidenum">
              <a:rPr lang="en-US" smtClean="0"/>
              <a:t>16</a:t>
            </a:fld>
            <a:endParaRPr lang="en-US"/>
          </a:p>
        </p:txBody>
      </p:sp>
    </p:spTree>
    <p:extLst>
      <p:ext uri="{BB962C8B-B14F-4D97-AF65-F5344CB8AC3E}">
        <p14:creationId xmlns:p14="http://schemas.microsoft.com/office/powerpoint/2010/main" val="98203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582631" y="2464053"/>
            <a:ext cx="4939013" cy="369108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2400" b="1" dirty="0">
              <a:latin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B861945E-6822-F341-89E6-ABB84D841E7A}"/>
              </a:ext>
            </a:extLst>
          </p:cNvPr>
          <p:cNvSpPr>
            <a:spLocks noGrp="1"/>
          </p:cNvSpPr>
          <p:nvPr>
            <p:ph type="title"/>
          </p:nvPr>
        </p:nvSpPr>
        <p:spPr/>
        <p:txBody>
          <a:bodyPr>
            <a:normAutofit/>
          </a:bodyPr>
          <a:lstStyle/>
          <a:p>
            <a:r>
              <a:rPr lang="en-US" dirty="0"/>
              <a:t>Switching over to Julia</a:t>
            </a:r>
          </a:p>
        </p:txBody>
      </p:sp>
      <p:sp>
        <p:nvSpPr>
          <p:cNvPr id="3" name="Content Placeholder 2">
            <a:extLst>
              <a:ext uri="{FF2B5EF4-FFF2-40B4-BE49-F238E27FC236}">
                <a16:creationId xmlns:a16="http://schemas.microsoft.com/office/drawing/2014/main" id="{1CEFABBD-154E-B143-9496-592A19CEB2C9}"/>
              </a:ext>
            </a:extLst>
          </p:cNvPr>
          <p:cNvSpPr>
            <a:spLocks noGrp="1"/>
          </p:cNvSpPr>
          <p:nvPr>
            <p:ph idx="1"/>
          </p:nvPr>
        </p:nvSpPr>
        <p:spPr>
          <a:xfrm>
            <a:off x="581193" y="2180496"/>
            <a:ext cx="5342028" cy="3678303"/>
          </a:xfrm>
        </p:spPr>
        <p:txBody>
          <a:bodyPr>
            <a:noAutofit/>
          </a:bodyPr>
          <a:lstStyle/>
          <a:p>
            <a:pPr marL="0" indent="0">
              <a:buNone/>
            </a:pPr>
            <a:r>
              <a:rPr lang="en-US" sz="2000" b="1" dirty="0">
                <a:latin typeface="Calibri" panose="020F0502020204030204" pitchFamily="34" charset="0"/>
                <a:cs typeface="Calibri" panose="020F0502020204030204" pitchFamily="34" charset="0"/>
              </a:rPr>
              <a:t>To run the code:</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Julia 1.6.2</a:t>
            </a:r>
          </a:p>
          <a:p>
            <a:pPr marL="457114" indent="-457114">
              <a:buFont typeface="+mj-lt"/>
              <a:buAutoNum type="arabicPeriod"/>
            </a:pPr>
            <a:r>
              <a:rPr lang="en-US" sz="2000" dirty="0">
                <a:latin typeface="Calibri" panose="020F0502020204030204" pitchFamily="34" charset="0"/>
                <a:cs typeface="Calibri" panose="020F0502020204030204" pitchFamily="34" charset="0"/>
              </a:rPr>
              <a:t>Enter:</a:t>
            </a: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using </a:t>
            </a:r>
            <a:r>
              <a:rPr lang="en-US" sz="2000" dirty="0" err="1">
                <a:latin typeface="Courier New" panose="02070309020205020404" pitchFamily="49" charset="0"/>
                <a:cs typeface="Courier New" panose="02070309020205020404" pitchFamily="49" charset="0"/>
              </a:rPr>
              <a:t>IJulia</a:t>
            </a:r>
            <a:endParaRPr lang="en-US" sz="2000" dirty="0">
              <a:latin typeface="Courier New" panose="02070309020205020404" pitchFamily="49" charset="0"/>
              <a:cs typeface="Courier New" panose="02070309020205020404" pitchFamily="49" charset="0"/>
            </a:endParaRP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notebook()</a:t>
            </a:r>
          </a:p>
          <a:p>
            <a:pPr marL="457114" indent="-457114">
              <a:buFont typeface="+mj-lt"/>
              <a:buAutoNum type="arabicPeriod"/>
            </a:pPr>
            <a:r>
              <a:rPr lang="en-US" sz="2000" dirty="0">
                <a:latin typeface="Calibri" panose="020F0502020204030204" pitchFamily="34" charset="0"/>
                <a:cs typeface="Calibri" panose="020F0502020204030204" pitchFamily="34" charset="0"/>
              </a:rPr>
              <a:t>In </a:t>
            </a:r>
            <a:r>
              <a:rPr lang="en-US" sz="2000" dirty="0" err="1">
                <a:latin typeface="Calibri" panose="020F0502020204030204" pitchFamily="34" charset="0"/>
                <a:cs typeface="Calibri" panose="020F0502020204030204" pitchFamily="34" charset="0"/>
              </a:rPr>
              <a:t>jupyter</a:t>
            </a:r>
            <a:r>
              <a:rPr lang="en-US" sz="2000" dirty="0">
                <a:latin typeface="Calibri" panose="020F0502020204030204" pitchFamily="34" charset="0"/>
                <a:cs typeface="Calibri" panose="020F0502020204030204" pitchFamily="34" charset="0"/>
              </a:rPr>
              <a:t>, navigate to the folder with this session’s materials.</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a:t>
            </a:r>
            <a:r>
              <a:rPr lang="en-US" sz="2000" dirty="0">
                <a:latin typeface="Courier New" panose="02070309020205020404" pitchFamily="49" charset="0"/>
                <a:cs typeface="Courier New" panose="02070309020205020404" pitchFamily="49" charset="0"/>
              </a:rPr>
              <a:t>Session3_IntroJulia (class).</a:t>
            </a:r>
            <a:r>
              <a:rPr lang="en-US" sz="2000" dirty="0" err="1">
                <a:latin typeface="Courier New" panose="02070309020205020404" pitchFamily="49" charset="0"/>
                <a:cs typeface="Courier New" panose="02070309020205020404" pitchFamily="49" charset="0"/>
              </a:rPr>
              <a:t>ipynb</a:t>
            </a:r>
            <a:endParaRPr lang="en-US" sz="2000" b="1" dirty="0">
              <a:latin typeface="Calibri" panose="020F0502020204030204" pitchFamily="34" charset="0"/>
              <a:cs typeface="Calibri" panose="020F0502020204030204" pitchFamily="34" charset="0"/>
            </a:endParaRPr>
          </a:p>
          <a:p>
            <a:pPr marL="457114" indent="-457114">
              <a:buFont typeface="+mj-lt"/>
              <a:buAutoNum type="arabicPeriod"/>
            </a:pPr>
            <a:endParaRPr lang="en-US" sz="2000" b="1"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8949297B-4079-7646-B557-B79E9C366E5B}"/>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D089B82-A48B-BA41-ABDC-CC95F5183CDC}"/>
              </a:ext>
            </a:extLst>
          </p:cNvPr>
          <p:cNvSpPr>
            <a:spLocks noGrp="1"/>
          </p:cNvSpPr>
          <p:nvPr>
            <p:ph type="sldNum" sz="quarter" idx="12"/>
          </p:nvPr>
        </p:nvSpPr>
        <p:spPr/>
        <p:txBody>
          <a:bodyPr/>
          <a:lstStyle/>
          <a:p>
            <a:fld id="{0E464A75-5D0E-CF43-AFBF-3F876C4234E5}" type="slidenum">
              <a:rPr lang="en-US" smtClean="0"/>
              <a:t>17</a:t>
            </a:fld>
            <a:endParaRPr lang="en-US"/>
          </a:p>
        </p:txBody>
      </p:sp>
      <p:pic>
        <p:nvPicPr>
          <p:cNvPr id="7" name="Picture 6">
            <a:extLst>
              <a:ext uri="{FF2B5EF4-FFF2-40B4-BE49-F238E27FC236}">
                <a16:creationId xmlns:a16="http://schemas.microsoft.com/office/drawing/2014/main" id="{F7356816-46E8-4142-B39B-26813A7D1479}"/>
              </a:ext>
            </a:extLst>
          </p:cNvPr>
          <p:cNvPicPr>
            <a:picLocks noChangeAspect="1"/>
          </p:cNvPicPr>
          <p:nvPr/>
        </p:nvPicPr>
        <p:blipFill rotWithShape="1">
          <a:blip r:embed="rId2"/>
          <a:srcRect t="1149" b="482"/>
          <a:stretch/>
        </p:blipFill>
        <p:spPr>
          <a:xfrm>
            <a:off x="6708028" y="2084695"/>
            <a:ext cx="4289117" cy="1601495"/>
          </a:xfrm>
          <a:prstGeom prst="rect">
            <a:avLst/>
          </a:prstGeom>
          <a:effectLst>
            <a:outerShdw blurRad="424108" sx="102000" sy="102000" algn="ctr" rotWithShape="0">
              <a:prstClr val="black">
                <a:alpha val="19000"/>
              </a:prstClr>
            </a:outerShdw>
          </a:effectLst>
        </p:spPr>
      </p:pic>
      <p:pic>
        <p:nvPicPr>
          <p:cNvPr id="13" name="Picture 12">
            <a:extLst>
              <a:ext uri="{FF2B5EF4-FFF2-40B4-BE49-F238E27FC236}">
                <a16:creationId xmlns:a16="http://schemas.microsoft.com/office/drawing/2014/main" id="{D6A3BCD5-C53E-B640-8B3C-3671756CDDE7}"/>
              </a:ext>
            </a:extLst>
          </p:cNvPr>
          <p:cNvPicPr>
            <a:picLocks noChangeAspect="1"/>
          </p:cNvPicPr>
          <p:nvPr/>
        </p:nvPicPr>
        <p:blipFill>
          <a:blip r:embed="rId3"/>
          <a:stretch>
            <a:fillRect/>
          </a:stretch>
        </p:blipFill>
        <p:spPr>
          <a:xfrm>
            <a:off x="6096000" y="3826850"/>
            <a:ext cx="5758764" cy="2298520"/>
          </a:xfrm>
          <a:prstGeom prst="rect">
            <a:avLst/>
          </a:prstGeom>
          <a:effectLst>
            <a:outerShdw blurRad="4191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6183630" y="5069773"/>
            <a:ext cx="1432837" cy="245177"/>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674"/>
          </a:p>
        </p:txBody>
      </p:sp>
    </p:spTree>
    <p:extLst>
      <p:ext uri="{BB962C8B-B14F-4D97-AF65-F5344CB8AC3E}">
        <p14:creationId xmlns:p14="http://schemas.microsoft.com/office/powerpoint/2010/main" val="3682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3C440-736C-7946-B879-EF06C2B35FF7}"/>
              </a:ext>
            </a:extLst>
          </p:cNvPr>
          <p:cNvSpPr>
            <a:spLocks noGrp="1"/>
          </p:cNvSpPr>
          <p:nvPr>
            <p:ph type="title"/>
          </p:nvPr>
        </p:nvSpPr>
        <p:spPr/>
        <p:txBody>
          <a:bodyPr/>
          <a:lstStyle/>
          <a:p>
            <a:r>
              <a:rPr lang="en-US" dirty="0"/>
              <a:t>Takeaways</a:t>
            </a:r>
          </a:p>
        </p:txBody>
      </p:sp>
      <p:sp>
        <p:nvSpPr>
          <p:cNvPr id="5" name="Text Placeholder 4">
            <a:extLst>
              <a:ext uri="{FF2B5EF4-FFF2-40B4-BE49-F238E27FC236}">
                <a16:creationId xmlns:a16="http://schemas.microsoft.com/office/drawing/2014/main" id="{E3AB689D-1B76-674B-B62D-5FC0F5C530D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102B2490-D9E2-0749-9460-B1FF33D7F37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6609A468-82BD-0E40-96F1-4821CC225C29}"/>
              </a:ext>
            </a:extLst>
          </p:cNvPr>
          <p:cNvSpPr>
            <a:spLocks noGrp="1"/>
          </p:cNvSpPr>
          <p:nvPr>
            <p:ph type="sldNum" sz="quarter" idx="12"/>
          </p:nvPr>
        </p:nvSpPr>
        <p:spPr/>
        <p:txBody>
          <a:bodyPr/>
          <a:lstStyle/>
          <a:p>
            <a:fld id="{0E464A75-5D0E-CF43-AFBF-3F876C4234E5}" type="slidenum">
              <a:rPr lang="en-US" smtClean="0"/>
              <a:t>18</a:t>
            </a:fld>
            <a:endParaRPr lang="en-US"/>
          </a:p>
        </p:txBody>
      </p:sp>
    </p:spTree>
    <p:extLst>
      <p:ext uri="{BB962C8B-B14F-4D97-AF65-F5344CB8AC3E}">
        <p14:creationId xmlns:p14="http://schemas.microsoft.com/office/powerpoint/2010/main" val="41300093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C63A-2317-3644-ACB3-E917562CA4E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3CC9DD0-B253-5140-9B10-F161F36F6438}"/>
              </a:ext>
            </a:extLst>
          </p:cNvPr>
          <p:cNvSpPr>
            <a:spLocks noGrp="1"/>
          </p:cNvSpPr>
          <p:nvPr>
            <p:ph idx="1"/>
          </p:nvPr>
        </p:nvSpPr>
        <p:spPr/>
        <p:txBody>
          <a:bodyPr/>
          <a:lstStyle/>
          <a:p>
            <a:pPr marL="342900" indent="-342900">
              <a:buFont typeface="+mj-lt"/>
              <a:buAutoNum type="arabicPeriod"/>
            </a:pPr>
            <a:r>
              <a:rPr lang="en-US" dirty="0"/>
              <a:t>Overview of optimization</a:t>
            </a:r>
          </a:p>
          <a:p>
            <a:pPr marL="342900" indent="-342900">
              <a:buFont typeface="+mj-lt"/>
              <a:buAutoNum type="arabicPeriod"/>
            </a:pPr>
            <a:r>
              <a:rPr lang="en-US" dirty="0"/>
              <a:t>How to formulate optimization problems</a:t>
            </a:r>
          </a:p>
          <a:p>
            <a:pPr marL="342900" indent="-342900">
              <a:buFont typeface="+mj-lt"/>
              <a:buAutoNum type="arabicPeriod"/>
            </a:pPr>
            <a:r>
              <a:rPr lang="en-US" dirty="0"/>
              <a:t>Model implementation in Julia/</a:t>
            </a:r>
            <a:r>
              <a:rPr lang="en-US" dirty="0" err="1"/>
              <a:t>JuMP</a:t>
            </a:r>
            <a:endParaRPr lang="en-US" dirty="0"/>
          </a:p>
          <a:p>
            <a:pPr marL="666900" lvl="1" indent="-342900">
              <a:buFont typeface="+mj-lt"/>
              <a:buAutoNum type="arabicPeriod"/>
            </a:pPr>
            <a:r>
              <a:rPr lang="en-US" dirty="0"/>
              <a:t>Detour: introduction to Julia</a:t>
            </a:r>
          </a:p>
          <a:p>
            <a:pPr marL="342900" indent="-342900">
              <a:buFont typeface="+mj-lt"/>
              <a:buAutoNum type="arabicPeriod"/>
            </a:pPr>
            <a:r>
              <a:rPr lang="en-US" dirty="0"/>
              <a:t>Model interpretation and takeaways</a:t>
            </a:r>
          </a:p>
        </p:txBody>
      </p:sp>
      <p:sp>
        <p:nvSpPr>
          <p:cNvPr id="6" name="Footer Placeholder 5">
            <a:extLst>
              <a:ext uri="{FF2B5EF4-FFF2-40B4-BE49-F238E27FC236}">
                <a16:creationId xmlns:a16="http://schemas.microsoft.com/office/drawing/2014/main" id="{FAFB1DB3-09B8-2F4D-A068-EB1AC918C863}"/>
              </a:ext>
            </a:extLst>
          </p:cNvPr>
          <p:cNvSpPr>
            <a:spLocks noGrp="1"/>
          </p:cNvSpPr>
          <p:nvPr>
            <p:ph type="ftr" sz="quarter" idx="11"/>
          </p:nvPr>
        </p:nvSpPr>
        <p:spPr/>
        <p:txBody>
          <a:bodyPr/>
          <a:lstStyle/>
          <a:p>
            <a:r>
              <a:rPr lang="en-US" dirty="0"/>
              <a:t>15.003 Software Tools | Session 3</a:t>
            </a:r>
          </a:p>
        </p:txBody>
      </p:sp>
      <p:sp>
        <p:nvSpPr>
          <p:cNvPr id="7" name="Slide Number Placeholder 6">
            <a:extLst>
              <a:ext uri="{FF2B5EF4-FFF2-40B4-BE49-F238E27FC236}">
                <a16:creationId xmlns:a16="http://schemas.microsoft.com/office/drawing/2014/main" id="{4638E021-1607-5F45-A760-0E896C9EC7E1}"/>
              </a:ext>
            </a:extLst>
          </p:cNvPr>
          <p:cNvSpPr>
            <a:spLocks noGrp="1"/>
          </p:cNvSpPr>
          <p:nvPr>
            <p:ph type="sldNum" sz="quarter" idx="12"/>
          </p:nvPr>
        </p:nvSpPr>
        <p:spPr/>
        <p:txBody>
          <a:bodyPr/>
          <a:lstStyle/>
          <a:p>
            <a:fld id="{0E464A75-5D0E-CF43-AFBF-3F876C4234E5}" type="slidenum">
              <a:rPr lang="en-US" smtClean="0"/>
              <a:t>1</a:t>
            </a:fld>
            <a:endParaRPr lang="en-US"/>
          </a:p>
        </p:txBody>
      </p:sp>
    </p:spTree>
    <p:extLst>
      <p:ext uri="{BB962C8B-B14F-4D97-AF65-F5344CB8AC3E}">
        <p14:creationId xmlns:p14="http://schemas.microsoft.com/office/powerpoint/2010/main" val="18712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MIO offers a flexible decision framework</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81192" y="2180496"/>
            <a:ext cx="11029615" cy="4326630"/>
          </a:xfrm>
        </p:spPr>
        <p:txBody>
          <a:bodyPr>
            <a:normAutofit fontScale="92500" lnSpcReduction="20000"/>
          </a:bodyPr>
          <a:lstStyle/>
          <a:p>
            <a:r>
              <a:rPr lang="en-US" sz="2400" b="1" dirty="0">
                <a:latin typeface="Calibri" panose="020F0502020204030204" pitchFamily="34" charset="0"/>
                <a:cs typeface="Calibri" panose="020F0502020204030204" pitchFamily="34" charset="0"/>
              </a:rPr>
              <a:t>Incorporating new constraints:</a:t>
            </a:r>
          </a:p>
          <a:p>
            <a:pPr lvl="1"/>
            <a:r>
              <a:rPr lang="en-US" sz="2000" i="1" dirty="0">
                <a:latin typeface="Calibri" panose="020F0502020204030204" pitchFamily="34" charset="0"/>
                <a:cs typeface="Calibri" panose="020F0502020204030204" pitchFamily="34" charset="0"/>
              </a:rPr>
              <a:t>NBA Team Diversity</a:t>
            </a:r>
            <a:r>
              <a:rPr lang="en-US" sz="2000" dirty="0">
                <a:latin typeface="Calibri" panose="020F0502020204030204" pitchFamily="34" charset="0"/>
                <a:cs typeface="Calibri" panose="020F0502020204030204" pitchFamily="34" charset="0"/>
              </a:rPr>
              <a:t>: Ensure that at least 5 distinct teams are represented on the roster. </a:t>
            </a:r>
          </a:p>
          <a:p>
            <a:pPr lvl="1"/>
            <a:r>
              <a:rPr lang="en-US" sz="2000" i="1" dirty="0">
                <a:latin typeface="Calibri" panose="020F0502020204030204" pitchFamily="34" charset="0"/>
                <a:cs typeface="Calibri" panose="020F0502020204030204" pitchFamily="34" charset="0"/>
              </a:rPr>
              <a:t>Injury Adjustments</a:t>
            </a:r>
            <a:r>
              <a:rPr lang="en-US" sz="2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2000" i="1" dirty="0">
                <a:latin typeface="Calibri" panose="020F0502020204030204" pitchFamily="34" charset="0"/>
                <a:cs typeface="Calibri" panose="020F0502020204030204" pitchFamily="34" charset="0"/>
              </a:rPr>
              <a:t>Team capabilities</a:t>
            </a:r>
            <a:r>
              <a:rPr lang="en-US" sz="2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2400" b="1" dirty="0">
                <a:latin typeface="Calibri" panose="020F0502020204030204" pitchFamily="34" charset="0"/>
                <a:cs typeface="Calibri" panose="020F0502020204030204" pitchFamily="34" charset="0"/>
              </a:rPr>
              <a:t>Considering other objectives: </a:t>
            </a:r>
            <a:r>
              <a:rPr lang="en-US" sz="24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2400" b="1" dirty="0">
                <a:latin typeface="Calibri" panose="020F0502020204030204" pitchFamily="34" charset="0"/>
                <a:cs typeface="Calibri" panose="020F0502020204030204" pitchFamily="34" charset="0"/>
              </a:rPr>
              <a:t>Capturing interactions between players: </a:t>
            </a:r>
            <a:r>
              <a:rPr lang="en-US" sz="24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p:txBody>
      </p:sp>
      <p:sp>
        <p:nvSpPr>
          <p:cNvPr id="4" name="Footer Placeholder 3">
            <a:extLst>
              <a:ext uri="{FF2B5EF4-FFF2-40B4-BE49-F238E27FC236}">
                <a16:creationId xmlns:a16="http://schemas.microsoft.com/office/drawing/2014/main" id="{430455AB-D8DF-AE44-B458-1DD19FE2278A}"/>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D4E9C8EC-4DFE-BC40-BB6F-8D96B4417BBB}"/>
              </a:ext>
            </a:extLst>
          </p:cNvPr>
          <p:cNvSpPr>
            <a:spLocks noGrp="1"/>
          </p:cNvSpPr>
          <p:nvPr>
            <p:ph type="sldNum" sz="quarter" idx="12"/>
          </p:nvPr>
        </p:nvSpPr>
        <p:spPr/>
        <p:txBody>
          <a:bodyPr/>
          <a:lstStyle/>
          <a:p>
            <a:fld id="{0E464A75-5D0E-CF43-AFBF-3F876C4234E5}" type="slidenum">
              <a:rPr lang="en-US" smtClean="0"/>
              <a:t>19</a:t>
            </a:fld>
            <a:endParaRPr lang="en-US"/>
          </a:p>
        </p:txBody>
      </p:sp>
    </p:spTree>
    <p:extLst>
      <p:ext uri="{BB962C8B-B14F-4D97-AF65-F5344CB8AC3E}">
        <p14:creationId xmlns:p14="http://schemas.microsoft.com/office/powerpoint/2010/main" val="4965314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Main Takeaways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656521" y="2180496"/>
            <a:ext cx="5954286" cy="4284099"/>
          </a:xfrm>
        </p:spPr>
        <p:txBody>
          <a:bodyPr>
            <a:normAutofit/>
          </a:bodyPr>
          <a:lstStyle/>
          <a:p>
            <a:r>
              <a:rPr lang="en-US" sz="2000" b="1" dirty="0">
                <a:latin typeface="Calibri" panose="020F0502020204030204" pitchFamily="34" charset="0"/>
                <a:cs typeface="Calibri" panose="020F0502020204030204" pitchFamily="34" charset="0"/>
              </a:rPr>
              <a:t>Mixed-Integer Optimization (MIO) </a:t>
            </a:r>
            <a:r>
              <a:rPr lang="en-US" sz="20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2000" dirty="0">
                <a:latin typeface="Calibri" panose="020F0502020204030204" pitchFamily="34" charset="0"/>
                <a:cs typeface="Calibri" panose="020F0502020204030204" pitchFamily="34" charset="0"/>
              </a:rPr>
              <a:t>The biggest challenge of MIO is </a:t>
            </a:r>
            <a:r>
              <a:rPr lang="en-US" sz="2000" b="1" dirty="0">
                <a:latin typeface="Calibri" panose="020F0502020204030204" pitchFamily="34" charset="0"/>
                <a:cs typeface="Calibri" panose="020F0502020204030204" pitchFamily="34" charset="0"/>
              </a:rPr>
              <a:t>defining and quantifying the problem</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Once a problem is formalized, Julia offers an </a:t>
            </a:r>
            <a:r>
              <a:rPr lang="en-US" sz="2000" b="1" dirty="0">
                <a:latin typeface="Calibri" panose="020F0502020204030204" pitchFamily="34" charset="0"/>
                <a:cs typeface="Calibri" panose="020F0502020204030204" pitchFamily="34" charset="0"/>
              </a:rPr>
              <a:t>easy-to-use interface </a:t>
            </a:r>
            <a:r>
              <a:rPr lang="en-US" sz="2000" dirty="0">
                <a:latin typeface="Calibri" panose="020F0502020204030204" pitchFamily="34" charset="0"/>
                <a:cs typeface="Calibri" panose="020F0502020204030204" pitchFamily="34" charset="0"/>
              </a:rPr>
              <a:t>that allows us to quickly solve large problems.</a:t>
            </a:r>
          </a:p>
          <a:p>
            <a:r>
              <a:rPr lang="en-US" sz="2000" dirty="0">
                <a:latin typeface="Calibri" panose="020F0502020204030204" pitchFamily="34" charset="0"/>
                <a:cs typeface="Calibri" panose="020F0502020204030204" pitchFamily="34" charset="0"/>
              </a:rPr>
              <a:t>MIO has a </a:t>
            </a:r>
            <a:r>
              <a:rPr lang="en-US" sz="2000" b="1" dirty="0">
                <a:latin typeface="Calibri" panose="020F0502020204030204" pitchFamily="34" charset="0"/>
                <a:cs typeface="Calibri" panose="020F0502020204030204" pitchFamily="34" charset="0"/>
              </a:rPr>
              <a:t>flexible framework </a:t>
            </a:r>
            <a:r>
              <a:rPr lang="en-US" sz="20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4" name="Picture 3">
            <a:extLst>
              <a:ext uri="{FF2B5EF4-FFF2-40B4-BE49-F238E27FC236}">
                <a16:creationId xmlns:a16="http://schemas.microsoft.com/office/drawing/2014/main" id="{391B67AF-2E1C-834F-96F5-1F86702A97F7}"/>
              </a:ext>
            </a:extLst>
          </p:cNvPr>
          <p:cNvPicPr>
            <a:picLocks noChangeAspect="1"/>
          </p:cNvPicPr>
          <p:nvPr/>
        </p:nvPicPr>
        <p:blipFill>
          <a:blip r:embed="rId2"/>
          <a:stretch>
            <a:fillRect/>
          </a:stretch>
        </p:blipFill>
        <p:spPr>
          <a:xfrm>
            <a:off x="1705493" y="2303974"/>
            <a:ext cx="2348748" cy="1509909"/>
          </a:xfrm>
          <a:prstGeom prst="rect">
            <a:avLst/>
          </a:prstGeom>
        </p:spPr>
      </p:pic>
      <p:pic>
        <p:nvPicPr>
          <p:cNvPr id="5" name="Picture 4">
            <a:extLst>
              <a:ext uri="{FF2B5EF4-FFF2-40B4-BE49-F238E27FC236}">
                <a16:creationId xmlns:a16="http://schemas.microsoft.com/office/drawing/2014/main" id="{1ED6CE71-5FF2-FC4E-B96C-A242D7AB8214}"/>
              </a:ext>
            </a:extLst>
          </p:cNvPr>
          <p:cNvPicPr>
            <a:picLocks noChangeAspect="1"/>
          </p:cNvPicPr>
          <p:nvPr/>
        </p:nvPicPr>
        <p:blipFill>
          <a:blip r:embed="rId3"/>
          <a:stretch>
            <a:fillRect/>
          </a:stretch>
        </p:blipFill>
        <p:spPr>
          <a:xfrm>
            <a:off x="1115769" y="4515966"/>
            <a:ext cx="3528197" cy="1129023"/>
          </a:xfrm>
          <a:prstGeom prst="rect">
            <a:avLst/>
          </a:prstGeom>
        </p:spPr>
      </p:pic>
      <p:sp>
        <p:nvSpPr>
          <p:cNvPr id="6" name="Footer Placeholder 5">
            <a:extLst>
              <a:ext uri="{FF2B5EF4-FFF2-40B4-BE49-F238E27FC236}">
                <a16:creationId xmlns:a16="http://schemas.microsoft.com/office/drawing/2014/main" id="{00771931-2646-7C41-9AAD-25693A08270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77754915-F217-FC4F-9542-D342FA415C56}"/>
              </a:ext>
            </a:extLst>
          </p:cNvPr>
          <p:cNvSpPr>
            <a:spLocks noGrp="1"/>
          </p:cNvSpPr>
          <p:nvPr>
            <p:ph type="sldNum" sz="quarter" idx="12"/>
          </p:nvPr>
        </p:nvSpPr>
        <p:spPr/>
        <p:txBody>
          <a:bodyPr/>
          <a:lstStyle/>
          <a:p>
            <a:fld id="{0E464A75-5D0E-CF43-AFBF-3F876C4234E5}" type="slidenum">
              <a:rPr lang="en-US" smtClean="0"/>
              <a:t>20</a:t>
            </a:fld>
            <a:endParaRPr lang="en-US"/>
          </a:p>
        </p:txBody>
      </p:sp>
    </p:spTree>
    <p:extLst>
      <p:ext uri="{BB962C8B-B14F-4D97-AF65-F5344CB8AC3E}">
        <p14:creationId xmlns:p14="http://schemas.microsoft.com/office/powerpoint/2010/main" val="129371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What is Optimization?</a:t>
            </a:r>
          </a:p>
        </p:txBody>
      </p:sp>
      <p:sp>
        <p:nvSpPr>
          <p:cNvPr id="4" name="Content Placeholder 3">
            <a:extLst>
              <a:ext uri="{FF2B5EF4-FFF2-40B4-BE49-F238E27FC236}">
                <a16:creationId xmlns:a16="http://schemas.microsoft.com/office/drawing/2014/main" id="{07AE6E22-3601-504D-843A-CB1D58A173D5}"/>
              </a:ext>
            </a:extLst>
          </p:cNvPr>
          <p:cNvSpPr>
            <a:spLocks noGrp="1"/>
          </p:cNvSpPr>
          <p:nvPr>
            <p:ph sz="half"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Optimization is a field of mathematics that involves finding the </a:t>
            </a:r>
            <a:r>
              <a:rPr lang="en-US" b="1" dirty="0">
                <a:latin typeface="Calibri" panose="020F0502020204030204" pitchFamily="34" charset="0"/>
                <a:cs typeface="Calibri" panose="020F0502020204030204" pitchFamily="34" charset="0"/>
              </a:rPr>
              <a:t>minimum</a:t>
            </a:r>
            <a:r>
              <a:rPr lang="en-US" dirty="0">
                <a:latin typeface="Calibri" panose="020F0502020204030204" pitchFamily="34" charset="0"/>
                <a:cs typeface="Calibri" panose="020F0502020204030204" pitchFamily="34" charset="0"/>
              </a:rPr>
              <a:t> or the </a:t>
            </a:r>
            <a:r>
              <a:rPr lang="en-US" b="1" dirty="0">
                <a:latin typeface="Calibri" panose="020F0502020204030204" pitchFamily="34" charset="0"/>
                <a:cs typeface="Calibri" panose="020F0502020204030204" pitchFamily="34" charset="0"/>
              </a:rPr>
              <a:t>maximum</a:t>
            </a:r>
            <a:r>
              <a:rPr lang="en-US" dirty="0">
                <a:latin typeface="Calibri" panose="020F0502020204030204" pitchFamily="34" charset="0"/>
                <a:cs typeface="Calibri" panose="020F0502020204030204" pitchFamily="34" charset="0"/>
              </a:rPr>
              <a:t> of a function under constraints.</a:t>
            </a:r>
          </a:p>
          <a:p>
            <a:r>
              <a:rPr lang="en-US" dirty="0">
                <a:latin typeface="Calibri" panose="020F0502020204030204" pitchFamily="34" charset="0"/>
                <a:cs typeface="Calibri" panose="020F0502020204030204" pitchFamily="34" charset="0"/>
              </a:rPr>
              <a:t>Most </a:t>
            </a:r>
            <a:r>
              <a:rPr lang="en-US" b="1" dirty="0">
                <a:latin typeface="Calibri" panose="020F0502020204030204" pitchFamily="34" charset="0"/>
                <a:cs typeface="Calibri" panose="020F0502020204030204" pitchFamily="34" charset="0"/>
              </a:rPr>
              <a:t>problems</a:t>
            </a:r>
            <a:r>
              <a:rPr lang="en-US" dirty="0">
                <a:latin typeface="Calibri" panose="020F0502020204030204" pitchFamily="34" charset="0"/>
                <a:cs typeface="Calibri" panose="020F0502020204030204" pitchFamily="34" charset="0"/>
              </a:rPr>
              <a:t> in real life where there is </a:t>
            </a:r>
            <a:r>
              <a:rPr lang="en-US" b="1" dirty="0">
                <a:latin typeface="Calibri" panose="020F0502020204030204" pitchFamily="34" charset="0"/>
                <a:cs typeface="Calibri" panose="020F0502020204030204" pitchFamily="34" charset="0"/>
              </a:rPr>
              <a:t>uncertainty</a:t>
            </a:r>
            <a:r>
              <a:rPr lang="en-US" dirty="0">
                <a:latin typeface="Calibri" panose="020F0502020204030204" pitchFamily="34" charset="0"/>
                <a:cs typeface="Calibri" panose="020F0502020204030204" pitchFamily="34" charset="0"/>
              </a:rPr>
              <a:t> can be modeled under an optimization framework.</a:t>
            </a:r>
          </a:p>
          <a:p>
            <a:r>
              <a:rPr lang="en-US" b="1" dirty="0">
                <a:latin typeface="Calibri" panose="020F0502020204030204" pitchFamily="34" charset="0"/>
                <a:cs typeface="Calibri" panose="020F0502020204030204" pitchFamily="34" charset="0"/>
              </a:rPr>
              <a:t>Why</a:t>
            </a:r>
            <a:r>
              <a:rPr lang="en-US"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dirty="0">
                <a:latin typeface="Calibri" panose="020F0502020204030204" pitchFamily="34" charset="0"/>
                <a:cs typeface="Calibri" panose="020F0502020204030204" pitchFamily="34" charset="0"/>
              </a:rPr>
              <a:t>Optimization allows us to </a:t>
            </a:r>
            <a:r>
              <a:rPr lang="en-US" b="1" dirty="0">
                <a:latin typeface="Calibri" panose="020F0502020204030204" pitchFamily="34" charset="0"/>
                <a:cs typeface="Calibri" panose="020F0502020204030204" pitchFamily="34" charset="0"/>
              </a:rPr>
              <a:t>formulate these problems mathematically </a:t>
            </a:r>
            <a:r>
              <a:rPr lang="en-US" dirty="0">
                <a:latin typeface="Calibri" panose="020F0502020204030204" pitchFamily="34" charset="0"/>
                <a:cs typeface="Calibri" panose="020F0502020204030204" pitchFamily="34" charset="0"/>
              </a:rPr>
              <a:t>and take a </a:t>
            </a:r>
            <a:r>
              <a:rPr lang="en-US" b="1" dirty="0">
                <a:latin typeface="Calibri" panose="020F0502020204030204" pitchFamily="34" charset="0"/>
                <a:cs typeface="Calibri" panose="020F0502020204030204" pitchFamily="34" charset="0"/>
              </a:rPr>
              <a:t>data-driven approach </a:t>
            </a:r>
            <a:r>
              <a:rPr lang="en-US" dirty="0">
                <a:latin typeface="Calibri" panose="020F0502020204030204" pitchFamily="34" charset="0"/>
                <a:cs typeface="Calibri" panose="020F0502020204030204" pitchFamily="34" charset="0"/>
              </a:rPr>
              <a:t>to decision-making</a:t>
            </a:r>
            <a:r>
              <a:rPr lang="en-US" b="1"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endParaRPr lang="en-US" dirty="0"/>
          </a:p>
        </p:txBody>
      </p:sp>
      <p:sp>
        <p:nvSpPr>
          <p:cNvPr id="5" name="Content Placeholder 4">
            <a:extLst>
              <a:ext uri="{FF2B5EF4-FFF2-40B4-BE49-F238E27FC236}">
                <a16:creationId xmlns:a16="http://schemas.microsoft.com/office/drawing/2014/main" id="{9FBA62A5-CBB8-BC48-A616-D8F90B113AD2}"/>
              </a:ext>
            </a:extLst>
          </p:cNvPr>
          <p:cNvSpPr>
            <a:spLocks noGrp="1"/>
          </p:cNvSpPr>
          <p:nvPr>
            <p:ph sz="half" idx="2"/>
          </p:nvPr>
        </p:nvSpPr>
        <p:spPr/>
        <p:txBody>
          <a:bodyPr>
            <a:normAutofit/>
          </a:bodyPr>
          <a:lstStyle/>
          <a:p>
            <a:pPr marL="0" indent="0">
              <a:buNone/>
            </a:pPr>
            <a:r>
              <a:rPr lang="en-US" dirty="0"/>
              <a:t>Examples:</a:t>
            </a:r>
          </a:p>
          <a:p>
            <a:pPr marL="0" indent="0">
              <a:buNone/>
            </a:pPr>
            <a:endParaRPr lang="en-US" dirty="0"/>
          </a:p>
          <a:p>
            <a:pPr marL="0" indent="0">
              <a:buNone/>
            </a:pPr>
            <a:r>
              <a:rPr lang="en-US" dirty="0"/>
              <a:t>“How should we schedule games to:</a:t>
            </a:r>
          </a:p>
          <a:p>
            <a:pPr marL="324000" lvl="1" indent="0">
              <a:buNone/>
            </a:pPr>
            <a:r>
              <a:rPr lang="en-US" dirty="0"/>
              <a:t>… maximize primetime viewership?</a:t>
            </a:r>
          </a:p>
          <a:p>
            <a:pPr marL="324000" lvl="1" indent="0">
              <a:buNone/>
            </a:pPr>
            <a:r>
              <a:rPr lang="en-US" dirty="0"/>
              <a:t>… minimize team travel distances?</a:t>
            </a:r>
          </a:p>
          <a:p>
            <a:pPr marL="324000" lvl="1" indent="0">
              <a:buNone/>
            </a:pPr>
            <a:r>
              <a:rPr lang="en-US" dirty="0"/>
              <a:t>… maximize rivalries at end of season?”</a:t>
            </a:r>
          </a:p>
          <a:p>
            <a:pPr marL="0" indent="0">
              <a:buNone/>
            </a:pPr>
            <a:endParaRPr lang="en-US" dirty="0"/>
          </a:p>
          <a:p>
            <a:pPr marL="0" indent="0">
              <a:buNone/>
            </a:pPr>
            <a:r>
              <a:rPr lang="en-US" dirty="0"/>
              <a:t>“Who should I include on my team roster to maximize team performance?”</a:t>
            </a:r>
          </a:p>
          <a:p>
            <a:pPr marL="0" indent="0">
              <a:buNone/>
            </a:pPr>
            <a:endParaRPr lang="en-US" dirty="0"/>
          </a:p>
          <a:p>
            <a:pPr marL="0" indent="0">
              <a:buNone/>
            </a:pPr>
            <a:endParaRPr lang="en-US" dirty="0"/>
          </a:p>
        </p:txBody>
      </p:sp>
      <p:sp>
        <p:nvSpPr>
          <p:cNvPr id="8" name="Footer Placeholder 7">
            <a:extLst>
              <a:ext uri="{FF2B5EF4-FFF2-40B4-BE49-F238E27FC236}">
                <a16:creationId xmlns:a16="http://schemas.microsoft.com/office/drawing/2014/main" id="{C9F7FB4B-CF24-CE40-9224-D3AEEC2D0CA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D577AD0A-4AAA-E649-9C0E-5E9DA96A0E02}"/>
              </a:ext>
            </a:extLst>
          </p:cNvPr>
          <p:cNvSpPr>
            <a:spLocks noGrp="1"/>
          </p:cNvSpPr>
          <p:nvPr>
            <p:ph type="sldNum" sz="quarter" idx="12"/>
          </p:nvPr>
        </p:nvSpPr>
        <p:spPr/>
        <p:txBody>
          <a:bodyPr/>
          <a:lstStyle/>
          <a:p>
            <a:fld id="{0E464A75-5D0E-CF43-AFBF-3F876C4234E5}" type="slidenum">
              <a:rPr lang="en-US" smtClean="0"/>
              <a:t>2</a:t>
            </a:fld>
            <a:endParaRPr lang="en-US"/>
          </a:p>
        </p:txBody>
      </p:sp>
    </p:spTree>
    <p:extLst>
      <p:ext uri="{BB962C8B-B14F-4D97-AF65-F5344CB8AC3E}">
        <p14:creationId xmlns:p14="http://schemas.microsoft.com/office/powerpoint/2010/main" val="193406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t>Let’s break down one of the previous statements: </a:t>
            </a:r>
          </a:p>
          <a:p>
            <a:pPr marL="0" indent="0" algn="ctr">
              <a:buNone/>
            </a:pPr>
            <a:r>
              <a:rPr lang="en-US" sz="1600" b="1" dirty="0"/>
              <a:t>“</a:t>
            </a:r>
            <a:r>
              <a:rPr lang="en-US" b="1" dirty="0">
                <a:latin typeface="Calibri" panose="020F0502020204030204" pitchFamily="34" charset="0"/>
                <a:cs typeface="Calibri" panose="020F0502020204030204" pitchFamily="34" charset="0"/>
              </a:rPr>
              <a:t>Who should I include on my team roster to maximize team performance?</a:t>
            </a:r>
            <a:r>
              <a:rPr lang="en-US" sz="1600" b="1" dirty="0"/>
              <a:t>”</a:t>
            </a:r>
          </a:p>
          <a:p>
            <a:pPr marL="0" indent="0">
              <a:buNone/>
            </a:pPr>
            <a:endParaRPr lang="en-US" sz="1600"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For each candidate player, decide whether or not to include them on the team.</a:t>
              </a:r>
            </a:p>
          </p:txBody>
        </p:sp>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Maximize team performance.</a:t>
              </a:r>
            </a:p>
          </p:txBody>
        </p:sp>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Team must obey size restriction and have a sufficient mix of positions.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29" name="Footer Placeholder 28">
            <a:extLst>
              <a:ext uri="{FF2B5EF4-FFF2-40B4-BE49-F238E27FC236}">
                <a16:creationId xmlns:a16="http://schemas.microsoft.com/office/drawing/2014/main" id="{57827E53-86A6-5944-B3C5-EEB134F4AAC7}"/>
              </a:ext>
            </a:extLst>
          </p:cNvPr>
          <p:cNvSpPr>
            <a:spLocks noGrp="1"/>
          </p:cNvSpPr>
          <p:nvPr>
            <p:ph type="ftr" sz="quarter" idx="11"/>
          </p:nvPr>
        </p:nvSpPr>
        <p:spPr/>
        <p:txBody>
          <a:bodyPr/>
          <a:lstStyle/>
          <a:p>
            <a:r>
              <a:rPr lang="en-US"/>
              <a:t>15.003 Software Tools | Session 3</a:t>
            </a:r>
          </a:p>
        </p:txBody>
      </p:sp>
      <p:sp>
        <p:nvSpPr>
          <p:cNvPr id="30" name="Slide Number Placeholder 29">
            <a:extLst>
              <a:ext uri="{FF2B5EF4-FFF2-40B4-BE49-F238E27FC236}">
                <a16:creationId xmlns:a16="http://schemas.microsoft.com/office/drawing/2014/main" id="{6D7453F2-AE27-6548-8D9D-91AC20672142}"/>
              </a:ext>
            </a:extLst>
          </p:cNvPr>
          <p:cNvSpPr>
            <a:spLocks noGrp="1"/>
          </p:cNvSpPr>
          <p:nvPr>
            <p:ph type="sldNum" sz="quarter" idx="12"/>
          </p:nvPr>
        </p:nvSpPr>
        <p:spPr/>
        <p:txBody>
          <a:bodyPr/>
          <a:lstStyle/>
          <a:p>
            <a:fld id="{0E464A75-5D0E-CF43-AFBF-3F876C4234E5}" type="slidenum">
              <a:rPr lang="en-US" smtClean="0"/>
              <a:t>3</a:t>
            </a:fld>
            <a:endParaRPr lang="en-US"/>
          </a:p>
        </p:txBody>
      </p:sp>
    </p:spTree>
    <p:extLst>
      <p:ext uri="{BB962C8B-B14F-4D97-AF65-F5344CB8AC3E}">
        <p14:creationId xmlns:p14="http://schemas.microsoft.com/office/powerpoint/2010/main" val="63326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b="1" dirty="0"/>
              <a:t>Mixed-integer optimization (MIO) </a:t>
            </a:r>
            <a:r>
              <a:rPr lang="en-US" dirty="0"/>
              <a:t>is a specific type of optimization that requires certain mathematical structure:</a:t>
            </a:r>
            <a:endParaRPr lang="en-US" sz="1600" b="1"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Variables can be </a:t>
              </a:r>
              <a:r>
                <a:rPr lang="en-US" sz="2000" b="1" dirty="0">
                  <a:solidFill>
                    <a:schemeClr val="tx1"/>
                  </a:solidFill>
                </a:rPr>
                <a:t>binary</a:t>
              </a:r>
              <a:r>
                <a:rPr lang="en-US" sz="2000" dirty="0">
                  <a:solidFill>
                    <a:schemeClr val="tx1"/>
                  </a:solidFill>
                </a:rPr>
                <a:t> (0,1), </a:t>
              </a:r>
              <a:r>
                <a:rPr lang="en-US" sz="2000" b="1" dirty="0">
                  <a:solidFill>
                    <a:schemeClr val="tx1"/>
                  </a:solidFill>
                </a:rPr>
                <a:t>integer</a:t>
              </a:r>
              <a:r>
                <a:rPr lang="en-US" sz="2000" dirty="0">
                  <a:solidFill>
                    <a:schemeClr val="tx1"/>
                  </a:solidFill>
                </a:rPr>
                <a:t> (0,1,2,3,…), or </a:t>
              </a:r>
              <a:r>
                <a:rPr lang="en-US" sz="2000" b="1" dirty="0">
                  <a:solidFill>
                    <a:schemeClr val="tx1"/>
                  </a:solidFill>
                </a:rPr>
                <a:t>continuous</a:t>
              </a:r>
              <a:r>
                <a:rPr lang="en-US" sz="2000" dirty="0">
                  <a:solidFill>
                    <a:schemeClr val="tx1"/>
                  </a:solidFill>
                </a:rPr>
                <a:t> (decimals).</a:t>
              </a:r>
            </a:p>
          </p:txBody>
        </p:sp>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The objective must be a </a:t>
                  </a:r>
                  <a:r>
                    <a:rPr lang="en-US" sz="2000" b="1" dirty="0">
                      <a:solidFill>
                        <a:schemeClr val="tx1"/>
                      </a:solidFill>
                    </a:rPr>
                    <a:t>linear function </a:t>
                  </a:r>
                  <a:r>
                    <a:rPr lang="en-US" sz="2000" dirty="0">
                      <a:solidFill>
                        <a:schemeClr val="tx1"/>
                      </a:solidFill>
                    </a:rPr>
                    <a:t>of the variables.</a:t>
                  </a:r>
                </a:p>
                <a:p>
                  <a:r>
                    <a:rPr lang="en-US" sz="2000" dirty="0">
                      <a:solidFill>
                        <a:schemeClr val="tx1"/>
                      </a:solidFill>
                    </a:rPr>
                    <a:t>e.g.  </a:t>
                  </a:r>
                  <a14:m>
                    <m:oMath xmlns:m="http://schemas.openxmlformats.org/officeDocument/2006/math">
                      <m:r>
                        <m:rPr>
                          <m:sty m:val="p"/>
                        </m:rPr>
                        <a:rPr lang="en-US" sz="2000" i="1" dirty="0">
                          <a:solidFill>
                            <a:schemeClr val="tx1"/>
                          </a:solidFill>
                          <a:latin typeface="Cambria Math" panose="02040503050406030204" pitchFamily="18" charset="0"/>
                        </a:rPr>
                        <m:t>max</m:t>
                      </m:r>
                      <m:r>
                        <a:rPr lang="en-US" sz="2000" i="1" dirty="0">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𝑥</m:t>
                      </m:r>
                      <m:r>
                        <a:rPr lang="en-US" sz="2000" i="1" dirty="0" err="1">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𝑦</m:t>
                      </m:r>
                      <m:r>
                        <a:rPr lang="en-US" sz="2000" i="1" dirty="0">
                          <a:solidFill>
                            <a:schemeClr val="tx1"/>
                          </a:solidFill>
                          <a:latin typeface="Cambria Math" panose="02040503050406030204" pitchFamily="18" charset="0"/>
                        </a:rPr>
                        <m:t> </m:t>
                      </m:r>
                    </m:oMath>
                  </a14:m>
                  <a:r>
                    <a:rPr lang="en-US" sz="2000" dirty="0">
                      <a:solidFill>
                        <a:schemeClr val="tx1"/>
                      </a:solidFill>
                    </a:rPr>
                    <a:t> vs.  </a:t>
                  </a:r>
                  <a14:m>
                    <m:oMath xmlns:m="http://schemas.openxmlformats.org/officeDocument/2006/math">
                      <m:func>
                        <m:funcPr>
                          <m:ctrlPr>
                            <a:rPr lang="en-US" sz="2000" i="1" dirty="0">
                              <a:solidFill>
                                <a:schemeClr val="tx1"/>
                              </a:solidFill>
                              <a:latin typeface="Cambria Math" panose="02040503050406030204" pitchFamily="18" charset="0"/>
                            </a:rPr>
                          </m:ctrlPr>
                        </m:funcPr>
                        <m:fName>
                          <m:r>
                            <m:rPr>
                              <m:sty m:val="p"/>
                            </m:rPr>
                            <a:rPr lang="en-US" sz="2000" dirty="0">
                              <a:solidFill>
                                <a:schemeClr val="tx1"/>
                              </a:solidFill>
                              <a:latin typeface="Cambria Math" panose="02040503050406030204" pitchFamily="18" charset="0"/>
                            </a:rPr>
                            <m:t>max</m:t>
                          </m:r>
                        </m:fName>
                        <m:e>
                          <m:r>
                            <a:rPr lang="en-US" sz="2000" i="1" dirty="0">
                              <a:solidFill>
                                <a:schemeClr val="tx1"/>
                              </a:solidFill>
                              <a:latin typeface="Cambria Math" panose="02040503050406030204" pitchFamily="18" charset="0"/>
                            </a:rPr>
                            <m:t>𝑥</m:t>
                          </m:r>
                        </m:e>
                      </m:func>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𝑦</m:t>
                      </m:r>
                    </m:oMath>
                  </a14:m>
                  <a:r>
                    <a:rPr lang="en-US" sz="2000" dirty="0">
                      <a:solidFill>
                        <a:schemeClr val="tx1"/>
                      </a:solidFill>
                    </a:rPr>
                    <a:t> </a:t>
                  </a:r>
                </a:p>
              </p:txBody>
            </p:sp>
          </mc:Choice>
          <mc:Fallback xmlns="">
            <p:sp>
              <p:nvSpPr>
                <p:cNvPr id="19" name="Rectangle 18">
                  <a:extLst>
                    <a:ext uri="{FF2B5EF4-FFF2-40B4-BE49-F238E27FC236}">
                      <a16:creationId xmlns:a16="http://schemas.microsoft.com/office/drawing/2014/main" id="{7932AA20-70D5-7144-BAEC-37E0A77461F5}"/>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2"/>
                  <a:stretch>
                    <a:fillRect b="-5814"/>
                  </a:stretch>
                </a:blip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Constraints must be </a:t>
              </a:r>
              <a:r>
                <a:rPr lang="en-US" sz="2000" b="1" dirty="0">
                  <a:solidFill>
                    <a:schemeClr val="tx1"/>
                  </a:solidFill>
                </a:rPr>
                <a:t>linear functions </a:t>
              </a:r>
              <a:r>
                <a:rPr lang="en-US" sz="2000" dirty="0">
                  <a:solidFill>
                    <a:schemeClr val="tx1"/>
                  </a:solidFill>
                </a:rPr>
                <a:t>of the variables.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5" name="Footer Placeholder 4">
            <a:extLst>
              <a:ext uri="{FF2B5EF4-FFF2-40B4-BE49-F238E27FC236}">
                <a16:creationId xmlns:a16="http://schemas.microsoft.com/office/drawing/2014/main" id="{B016AFE0-71EE-6B49-B560-087FF67423E2}"/>
              </a:ext>
            </a:extLst>
          </p:cNvPr>
          <p:cNvSpPr>
            <a:spLocks noGrp="1"/>
          </p:cNvSpPr>
          <p:nvPr>
            <p:ph type="ftr" sz="quarter" idx="11"/>
          </p:nvPr>
        </p:nvSpPr>
        <p:spPr/>
        <p:txBody>
          <a:bodyPr/>
          <a:lstStyle/>
          <a:p>
            <a:r>
              <a:rPr lang="en-US"/>
              <a:t>15.003 Software Tools | Session 3</a:t>
            </a:r>
          </a:p>
        </p:txBody>
      </p:sp>
      <p:sp>
        <p:nvSpPr>
          <p:cNvPr id="6" name="Slide Number Placeholder 5">
            <a:extLst>
              <a:ext uri="{FF2B5EF4-FFF2-40B4-BE49-F238E27FC236}">
                <a16:creationId xmlns:a16="http://schemas.microsoft.com/office/drawing/2014/main" id="{4015C97B-0181-9547-AE53-1D14F97597E8}"/>
              </a:ext>
            </a:extLst>
          </p:cNvPr>
          <p:cNvSpPr>
            <a:spLocks noGrp="1"/>
          </p:cNvSpPr>
          <p:nvPr>
            <p:ph type="sldNum" sz="quarter" idx="12"/>
          </p:nvPr>
        </p:nvSpPr>
        <p:spPr/>
        <p:txBody>
          <a:bodyPr/>
          <a:lstStyle/>
          <a:p>
            <a:fld id="{0E464A75-5D0E-CF43-AFBF-3F876C4234E5}" type="slidenum">
              <a:rPr lang="en-US" smtClean="0"/>
              <a:t>4</a:t>
            </a:fld>
            <a:endParaRPr lang="en-US"/>
          </a:p>
        </p:txBody>
      </p:sp>
    </p:spTree>
    <p:extLst>
      <p:ext uri="{BB962C8B-B14F-4D97-AF65-F5344CB8AC3E}">
        <p14:creationId xmlns:p14="http://schemas.microsoft.com/office/powerpoint/2010/main" val="288320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How do we solve these problems?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We use </a:t>
            </a:r>
            <a:r>
              <a:rPr lang="en-US" b="1" dirty="0">
                <a:latin typeface="Calibri" panose="020F0502020204030204" pitchFamily="34" charset="0"/>
                <a:cs typeface="Calibri" panose="020F0502020204030204" pitchFamily="34" charset="0"/>
              </a:rPr>
              <a:t>solvers:</a:t>
            </a:r>
          </a:p>
          <a:p>
            <a:r>
              <a:rPr lang="en-US" dirty="0">
                <a:latin typeface="Calibri" panose="020F0502020204030204" pitchFamily="34" charset="0"/>
                <a:cs typeface="Calibri" panose="020F0502020204030204" pitchFamily="34" charset="0"/>
              </a:rPr>
              <a:t>They are software packages;</a:t>
            </a:r>
          </a:p>
          <a:p>
            <a:r>
              <a:rPr lang="en-US" dirty="0">
                <a:latin typeface="Calibri" panose="020F0502020204030204" pitchFamily="34" charset="0"/>
                <a:cs typeface="Calibri" panose="020F0502020204030204" pitchFamily="34" charset="0"/>
              </a:rPr>
              <a:t>They incorporate one or more algorithms;</a:t>
            </a:r>
          </a:p>
          <a:p>
            <a:r>
              <a:rPr lang="en-US" dirty="0">
                <a:latin typeface="Calibri" panose="020F0502020204030204" pitchFamily="34" charset="0"/>
                <a:cs typeface="Calibri" panose="020F0502020204030204" pitchFamily="34" charset="0"/>
              </a:rPr>
              <a:t>They can find solutions to one or more types of problems.</a:t>
            </a:r>
          </a:p>
          <a:p>
            <a:pPr marL="0" indent="0">
              <a:buNone/>
            </a:pPr>
            <a:endParaRPr lang="en-US" dirty="0"/>
          </a:p>
        </p:txBody>
      </p:sp>
      <p:grpSp>
        <p:nvGrpSpPr>
          <p:cNvPr id="15" name="Group 14">
            <a:extLst>
              <a:ext uri="{FF2B5EF4-FFF2-40B4-BE49-F238E27FC236}">
                <a16:creationId xmlns:a16="http://schemas.microsoft.com/office/drawing/2014/main" id="{EBE6F649-7E69-8A48-9C21-0F17C8C606C8}"/>
              </a:ext>
            </a:extLst>
          </p:cNvPr>
          <p:cNvGrpSpPr/>
          <p:nvPr/>
        </p:nvGrpSpPr>
        <p:grpSpPr>
          <a:xfrm>
            <a:off x="417460" y="3979726"/>
            <a:ext cx="11357077" cy="2176118"/>
            <a:chOff x="2004304" y="7488545"/>
            <a:chExt cx="20266895" cy="4024584"/>
          </a:xfrm>
        </p:grpSpPr>
        <p:pic>
          <p:nvPicPr>
            <p:cNvPr id="4" name="Picture 3">
              <a:extLst>
                <a:ext uri="{FF2B5EF4-FFF2-40B4-BE49-F238E27FC236}">
                  <a16:creationId xmlns:a16="http://schemas.microsoft.com/office/drawing/2014/main" id="{9857FEE4-905F-274F-A680-B9154FE301F2}"/>
                </a:ext>
              </a:extLst>
            </p:cNvPr>
            <p:cNvPicPr>
              <a:picLocks noChangeAspect="1"/>
            </p:cNvPicPr>
            <p:nvPr/>
          </p:nvPicPr>
          <p:blipFill>
            <a:blip r:embed="rId2"/>
            <a:stretch>
              <a:fillRect/>
            </a:stretch>
          </p:blipFill>
          <p:spPr>
            <a:xfrm>
              <a:off x="13574468" y="9033178"/>
              <a:ext cx="2438173" cy="2438173"/>
            </a:xfrm>
            <a:prstGeom prst="rect">
              <a:avLst/>
            </a:prstGeom>
          </p:spPr>
        </p:pic>
        <p:pic>
          <p:nvPicPr>
            <p:cNvPr id="5" name="Picture 4">
              <a:extLst>
                <a:ext uri="{FF2B5EF4-FFF2-40B4-BE49-F238E27FC236}">
                  <a16:creationId xmlns:a16="http://schemas.microsoft.com/office/drawing/2014/main" id="{DA0FD6F5-0A12-4044-87FF-65AA2D34AE9B}"/>
                </a:ext>
              </a:extLst>
            </p:cNvPr>
            <p:cNvPicPr>
              <a:picLocks noChangeAspect="1"/>
            </p:cNvPicPr>
            <p:nvPr/>
          </p:nvPicPr>
          <p:blipFill>
            <a:blip r:embed="rId3"/>
            <a:stretch>
              <a:fillRect/>
            </a:stretch>
          </p:blipFill>
          <p:spPr>
            <a:xfrm>
              <a:off x="7851272" y="9156947"/>
              <a:ext cx="2356181" cy="2356181"/>
            </a:xfrm>
            <a:prstGeom prst="rect">
              <a:avLst/>
            </a:prstGeom>
          </p:spPr>
        </p:pic>
        <p:pic>
          <p:nvPicPr>
            <p:cNvPr id="6" name="Picture 5">
              <a:extLst>
                <a:ext uri="{FF2B5EF4-FFF2-40B4-BE49-F238E27FC236}">
                  <a16:creationId xmlns:a16="http://schemas.microsoft.com/office/drawing/2014/main" id="{C24EA79F-6EA4-6E40-9D03-ED6076B574CE}"/>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7" name="Picture 6">
              <a:extLst>
                <a:ext uri="{FF2B5EF4-FFF2-40B4-BE49-F238E27FC236}">
                  <a16:creationId xmlns:a16="http://schemas.microsoft.com/office/drawing/2014/main" id="{41789B0F-77D0-8F4B-8626-69E160306E49}"/>
                </a:ext>
              </a:extLst>
            </p:cNvPr>
            <p:cNvPicPr>
              <a:picLocks noChangeAspect="1"/>
            </p:cNvPicPr>
            <p:nvPr/>
          </p:nvPicPr>
          <p:blipFill>
            <a:blip r:embed="rId5"/>
            <a:stretch>
              <a:fillRect/>
            </a:stretch>
          </p:blipFill>
          <p:spPr>
            <a:xfrm>
              <a:off x="19374689" y="9187921"/>
              <a:ext cx="2325208" cy="2325208"/>
            </a:xfrm>
            <a:prstGeom prst="rect">
              <a:avLst/>
            </a:prstGeom>
          </p:spPr>
        </p:pic>
        <p:sp>
          <p:nvSpPr>
            <p:cNvPr id="8" name="Right Arrow 7">
              <a:extLst>
                <a:ext uri="{FF2B5EF4-FFF2-40B4-BE49-F238E27FC236}">
                  <a16:creationId xmlns:a16="http://schemas.microsoft.com/office/drawing/2014/main" id="{572E0D53-6779-2A40-9F1A-FBAAB10EE61D}"/>
                </a:ext>
              </a:extLst>
            </p:cNvPr>
            <p:cNvSpPr/>
            <p:nvPr/>
          </p:nvSpPr>
          <p:spPr>
            <a:xfrm>
              <a:off x="4996238" y="9866387"/>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9" name="Right Arrow 8">
              <a:extLst>
                <a:ext uri="{FF2B5EF4-FFF2-40B4-BE49-F238E27FC236}">
                  <a16:creationId xmlns:a16="http://schemas.microsoft.com/office/drawing/2014/main" id="{7A433BC7-B473-5846-ADAC-1067EC69920F}"/>
                </a:ext>
              </a:extLst>
            </p:cNvPr>
            <p:cNvSpPr/>
            <p:nvPr/>
          </p:nvSpPr>
          <p:spPr>
            <a:xfrm>
              <a:off x="10719435" y="9824771"/>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10" name="TextBox 9">
              <a:extLst>
                <a:ext uri="{FF2B5EF4-FFF2-40B4-BE49-F238E27FC236}">
                  <a16:creationId xmlns:a16="http://schemas.microsoft.com/office/drawing/2014/main" id="{9F642546-850F-B845-906B-69FEB01F3BE6}"/>
                </a:ext>
              </a:extLst>
            </p:cNvPr>
            <p:cNvSpPr txBox="1"/>
            <p:nvPr/>
          </p:nvSpPr>
          <p:spPr>
            <a:xfrm>
              <a:off x="2348289" y="7750155"/>
              <a:ext cx="1791985" cy="581274"/>
            </a:xfrm>
            <a:prstGeom prst="rect">
              <a:avLst/>
            </a:prstGeom>
            <a:noFill/>
          </p:spPr>
          <p:txBody>
            <a:bodyPr wrap="none" rtlCol="0">
              <a:spAutoFit/>
            </a:bodyPr>
            <a:lstStyle/>
            <a:p>
              <a:pPr algn="ctr"/>
              <a:r>
                <a:rPr lang="en-US" sz="2400" dirty="0"/>
                <a:t>I. Problem</a:t>
              </a:r>
            </a:p>
          </p:txBody>
        </p:sp>
        <p:sp>
          <p:nvSpPr>
            <p:cNvPr id="11" name="TextBox 10">
              <a:extLst>
                <a:ext uri="{FF2B5EF4-FFF2-40B4-BE49-F238E27FC236}">
                  <a16:creationId xmlns:a16="http://schemas.microsoft.com/office/drawing/2014/main" id="{6A816E94-1F5D-A646-A010-FBC08A98CE08}"/>
                </a:ext>
              </a:extLst>
            </p:cNvPr>
            <p:cNvSpPr txBox="1"/>
            <p:nvPr/>
          </p:nvSpPr>
          <p:spPr>
            <a:xfrm>
              <a:off x="7141031" y="7488545"/>
              <a:ext cx="3941981" cy="1046293"/>
            </a:xfrm>
            <a:prstGeom prst="rect">
              <a:avLst/>
            </a:prstGeom>
            <a:noFill/>
          </p:spPr>
          <p:txBody>
            <a:bodyPr wrap="square" rtlCol="0">
              <a:spAutoFit/>
            </a:bodyPr>
            <a:lstStyle/>
            <a:p>
              <a:pPr algn="ctr"/>
              <a:r>
                <a:rPr lang="en-US" sz="2400" dirty="0"/>
                <a:t>II. Mathematical Formulation</a:t>
              </a:r>
            </a:p>
          </p:txBody>
        </p:sp>
        <p:sp>
          <p:nvSpPr>
            <p:cNvPr id="12" name="TextBox 11">
              <a:extLst>
                <a:ext uri="{FF2B5EF4-FFF2-40B4-BE49-F238E27FC236}">
                  <a16:creationId xmlns:a16="http://schemas.microsoft.com/office/drawing/2014/main" id="{38E81784-9F07-2841-A993-0F3376FED998}"/>
                </a:ext>
              </a:extLst>
            </p:cNvPr>
            <p:cNvSpPr txBox="1"/>
            <p:nvPr/>
          </p:nvSpPr>
          <p:spPr>
            <a:xfrm>
              <a:off x="13624676" y="7750155"/>
              <a:ext cx="2387965" cy="581274"/>
            </a:xfrm>
            <a:prstGeom prst="rect">
              <a:avLst/>
            </a:prstGeom>
            <a:noFill/>
          </p:spPr>
          <p:txBody>
            <a:bodyPr wrap="square" rtlCol="0">
              <a:spAutoFit/>
            </a:bodyPr>
            <a:lstStyle/>
            <a:p>
              <a:pPr algn="ctr"/>
              <a:r>
                <a:rPr lang="en-US" sz="2400" dirty="0"/>
                <a:t>III. Solver</a:t>
              </a:r>
            </a:p>
          </p:txBody>
        </p:sp>
        <p:sp>
          <p:nvSpPr>
            <p:cNvPr id="13" name="TextBox 12">
              <a:extLst>
                <a:ext uri="{FF2B5EF4-FFF2-40B4-BE49-F238E27FC236}">
                  <a16:creationId xmlns:a16="http://schemas.microsoft.com/office/drawing/2014/main" id="{6AFC2BB4-E44F-1A4B-AACB-70EA3B768017}"/>
                </a:ext>
              </a:extLst>
            </p:cNvPr>
            <p:cNvSpPr txBox="1"/>
            <p:nvPr/>
          </p:nvSpPr>
          <p:spPr>
            <a:xfrm>
              <a:off x="19374690" y="7750155"/>
              <a:ext cx="2896509" cy="581274"/>
            </a:xfrm>
            <a:prstGeom prst="rect">
              <a:avLst/>
            </a:prstGeom>
            <a:noFill/>
          </p:spPr>
          <p:txBody>
            <a:bodyPr wrap="square" rtlCol="0">
              <a:spAutoFit/>
            </a:bodyPr>
            <a:lstStyle/>
            <a:p>
              <a:pPr algn="ctr"/>
              <a:r>
                <a:rPr lang="en-US" sz="2400" dirty="0"/>
                <a:t>IV. Solution</a:t>
              </a:r>
            </a:p>
          </p:txBody>
        </p:sp>
        <p:sp>
          <p:nvSpPr>
            <p:cNvPr id="14" name="Right Arrow 13">
              <a:extLst>
                <a:ext uri="{FF2B5EF4-FFF2-40B4-BE49-F238E27FC236}">
                  <a16:creationId xmlns:a16="http://schemas.microsoft.com/office/drawing/2014/main" id="{EB4ED1C4-D3A7-E442-9C87-EF6FD702D334}"/>
                </a:ext>
              </a:extLst>
            </p:cNvPr>
            <p:cNvSpPr/>
            <p:nvPr/>
          </p:nvSpPr>
          <p:spPr>
            <a:xfrm>
              <a:off x="16524622" y="9830013"/>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grpSp>
      <p:sp>
        <p:nvSpPr>
          <p:cNvPr id="16" name="Footer Placeholder 15">
            <a:extLst>
              <a:ext uri="{FF2B5EF4-FFF2-40B4-BE49-F238E27FC236}">
                <a16:creationId xmlns:a16="http://schemas.microsoft.com/office/drawing/2014/main" id="{C5BDC8DF-753D-594B-9688-BAFD71792066}"/>
              </a:ext>
            </a:extLst>
          </p:cNvPr>
          <p:cNvSpPr>
            <a:spLocks noGrp="1"/>
          </p:cNvSpPr>
          <p:nvPr>
            <p:ph type="ftr" sz="quarter" idx="11"/>
          </p:nvPr>
        </p:nvSpPr>
        <p:spPr/>
        <p:txBody>
          <a:bodyPr/>
          <a:lstStyle/>
          <a:p>
            <a:r>
              <a:rPr lang="en-US"/>
              <a:t>15.003 Software Tools | Session 3</a:t>
            </a:r>
          </a:p>
        </p:txBody>
      </p:sp>
      <p:sp>
        <p:nvSpPr>
          <p:cNvPr id="17" name="Slide Number Placeholder 16">
            <a:extLst>
              <a:ext uri="{FF2B5EF4-FFF2-40B4-BE49-F238E27FC236}">
                <a16:creationId xmlns:a16="http://schemas.microsoft.com/office/drawing/2014/main" id="{EC389BA0-0689-274C-93E4-834251AF0E3F}"/>
              </a:ext>
            </a:extLst>
          </p:cNvPr>
          <p:cNvSpPr>
            <a:spLocks noGrp="1"/>
          </p:cNvSpPr>
          <p:nvPr>
            <p:ph type="sldNum" sz="quarter" idx="12"/>
          </p:nvPr>
        </p:nvSpPr>
        <p:spPr/>
        <p:txBody>
          <a:bodyPr/>
          <a:lstStyle/>
          <a:p>
            <a:fld id="{0E464A75-5D0E-CF43-AFBF-3F876C4234E5}" type="slidenum">
              <a:rPr lang="en-US" smtClean="0"/>
              <a:t>5</a:t>
            </a:fld>
            <a:endParaRPr lang="en-US"/>
          </a:p>
        </p:txBody>
      </p:sp>
    </p:spTree>
    <p:extLst>
      <p:ext uri="{BB962C8B-B14F-4D97-AF65-F5344CB8AC3E}">
        <p14:creationId xmlns:p14="http://schemas.microsoft.com/office/powerpoint/2010/main" val="291871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581194" y="1371601"/>
            <a:ext cx="6040834" cy="47842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sz="24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7346045" y="3264438"/>
            <a:ext cx="1546367" cy="618547"/>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7591018" y="4109124"/>
            <a:ext cx="2880434" cy="1268012"/>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9253344" y="2195646"/>
            <a:ext cx="1461202" cy="14612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99926" y="131908"/>
            <a:ext cx="11646495" cy="1084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endParaRPr lang="en-US" sz="4800" dirty="0">
              <a:solidFill>
                <a:schemeClr val="tx1"/>
              </a:solidFill>
              <a:latin typeface="Lato Black"/>
            </a:endParaRPr>
          </a:p>
        </p:txBody>
      </p:sp>
      <p:sp>
        <p:nvSpPr>
          <p:cNvPr id="2" name="Title 1">
            <a:extLst>
              <a:ext uri="{FF2B5EF4-FFF2-40B4-BE49-F238E27FC236}">
                <a16:creationId xmlns:a16="http://schemas.microsoft.com/office/drawing/2014/main" id="{79838E4C-2AFE-7D4A-BCE2-7DEBF6D3EF49}"/>
              </a:ext>
            </a:extLst>
          </p:cNvPr>
          <p:cNvSpPr>
            <a:spLocks noGrp="1"/>
          </p:cNvSpPr>
          <p:nvPr>
            <p:ph type="title"/>
          </p:nvPr>
        </p:nvSpPr>
        <p:spPr/>
        <p:txBody>
          <a:bodyPr>
            <a:normAutofit/>
          </a:bodyPr>
          <a:lstStyle/>
          <a:p>
            <a:r>
              <a:rPr lang="en-US" dirty="0"/>
              <a:t>Recent Speedups in MIO</a:t>
            </a:r>
          </a:p>
        </p:txBody>
      </p:sp>
      <p:sp>
        <p:nvSpPr>
          <p:cNvPr id="3" name="Content Placeholder 2">
            <a:extLst>
              <a:ext uri="{FF2B5EF4-FFF2-40B4-BE49-F238E27FC236}">
                <a16:creationId xmlns:a16="http://schemas.microsoft.com/office/drawing/2014/main" id="{1023B4ED-F16F-F24F-BDD9-7625548E8CEF}"/>
              </a:ext>
            </a:extLst>
          </p:cNvPr>
          <p:cNvSpPr>
            <a:spLocks noGrp="1"/>
          </p:cNvSpPr>
          <p:nvPr>
            <p:ph idx="1"/>
          </p:nvPr>
        </p:nvSpPr>
        <p:spPr>
          <a:xfrm>
            <a:off x="581192" y="2180496"/>
            <a:ext cx="6403921" cy="4268430"/>
          </a:xfrm>
        </p:spPr>
        <p:txBody>
          <a:bodyPr>
            <a:normAutofit lnSpcReduction="10000"/>
          </a:bodyPr>
          <a:lstStyle/>
          <a:p>
            <a:r>
              <a:rPr lang="en-US" sz="2400" dirty="0">
                <a:latin typeface="Calibri" panose="020F0502020204030204" pitchFamily="34" charset="0"/>
                <a:cs typeface="Calibri" panose="020F0502020204030204" pitchFamily="34" charset="0"/>
              </a:rPr>
              <a:t>Many general purpose </a:t>
            </a:r>
            <a:r>
              <a:rPr lang="en-US" sz="2400" b="1" dirty="0">
                <a:latin typeface="Calibri" panose="020F0502020204030204" pitchFamily="34" charset="0"/>
                <a:cs typeface="Calibri" panose="020F0502020204030204" pitchFamily="34" charset="0"/>
              </a:rPr>
              <a:t>solvers</a:t>
            </a:r>
            <a:r>
              <a:rPr lang="en-US" sz="2400" dirty="0">
                <a:latin typeface="Calibri" panose="020F0502020204030204" pitchFamily="34" charset="0"/>
                <a:cs typeface="Calibri" panose="020F0502020204030204" pitchFamily="34" charset="0"/>
              </a:rPr>
              <a:t> are available:</a:t>
            </a:r>
          </a:p>
          <a:p>
            <a:pPr lvl="1"/>
            <a:r>
              <a:rPr lang="en-US" sz="2400" dirty="0">
                <a:latin typeface="Calibri" panose="020F0502020204030204" pitchFamily="34" charset="0"/>
                <a:cs typeface="Calibri" panose="020F0502020204030204" pitchFamily="34" charset="0"/>
              </a:rPr>
              <a:t>CPLEX, </a:t>
            </a:r>
            <a:r>
              <a:rPr lang="en-US" sz="2400" dirty="0" err="1">
                <a:latin typeface="Calibri" panose="020F0502020204030204" pitchFamily="34" charset="0"/>
                <a:cs typeface="Calibri" panose="020F0502020204030204" pitchFamily="34" charset="0"/>
              </a:rPr>
              <a:t>Gurobi</a:t>
            </a:r>
            <a:r>
              <a:rPr lang="en-US" sz="2400" dirty="0">
                <a:latin typeface="Calibri" panose="020F0502020204030204" pitchFamily="34" charset="0"/>
                <a:cs typeface="Calibri" panose="020F0502020204030204" pitchFamily="34" charset="0"/>
              </a:rPr>
              <a:t>, GLPK, COIN-OR</a:t>
            </a:r>
          </a:p>
          <a:p>
            <a:r>
              <a:rPr lang="en-US" sz="2400" dirty="0">
                <a:latin typeface="Calibri" panose="020F0502020204030204" pitchFamily="34" charset="0"/>
                <a:cs typeface="Calibri" panose="020F0502020204030204" pitchFamily="34" charset="0"/>
              </a:rPr>
              <a:t>In the past 30 years, the speed of integer optimization solvers has increased by a factor of </a:t>
            </a:r>
            <a:r>
              <a:rPr lang="en-US" sz="2400" b="1" dirty="0">
                <a:latin typeface="Calibri" panose="020F0502020204030204" pitchFamily="34" charset="0"/>
                <a:cs typeface="Calibri" panose="020F0502020204030204" pitchFamily="34" charset="0"/>
              </a:rPr>
              <a:t>3 trillion times!</a:t>
            </a:r>
          </a:p>
          <a:p>
            <a:pPr lvl="1"/>
            <a:r>
              <a:rPr lang="en-US" sz="2400" dirty="0">
                <a:latin typeface="Calibri" panose="020F0502020204030204" pitchFamily="34" charset="0"/>
                <a:cs typeface="Calibri" panose="020F0502020204030204" pitchFamily="34" charset="0"/>
              </a:rPr>
              <a:t>This doesn’t include increasing speed of computers.</a:t>
            </a:r>
            <a:endParaRPr lang="en-US" sz="24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A problem that can be solved in 1 second today took 71000 years to solve 30 years ago!</a:t>
            </a:r>
          </a:p>
        </p:txBody>
      </p:sp>
      <p:sp>
        <p:nvSpPr>
          <p:cNvPr id="4" name="Footer Placeholder 3">
            <a:extLst>
              <a:ext uri="{FF2B5EF4-FFF2-40B4-BE49-F238E27FC236}">
                <a16:creationId xmlns:a16="http://schemas.microsoft.com/office/drawing/2014/main" id="{AE188ACF-FCC6-F54F-A10F-84BA9542F998}"/>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6CF41115-0CCE-464F-9FEE-5B9DD0D54D7D}"/>
              </a:ext>
            </a:extLst>
          </p:cNvPr>
          <p:cNvSpPr>
            <a:spLocks noGrp="1"/>
          </p:cNvSpPr>
          <p:nvPr>
            <p:ph type="sldNum" sz="quarter" idx="12"/>
          </p:nvPr>
        </p:nvSpPr>
        <p:spPr/>
        <p:txBody>
          <a:bodyPr/>
          <a:lstStyle/>
          <a:p>
            <a:fld id="{0E464A75-5D0E-CF43-AFBF-3F876C4234E5}" type="slidenum">
              <a:rPr lang="en-US" smtClean="0"/>
              <a:t>6</a:t>
            </a:fld>
            <a:endParaRPr lang="en-US"/>
          </a:p>
        </p:txBody>
      </p:sp>
    </p:spTree>
    <p:extLst>
      <p:ext uri="{BB962C8B-B14F-4D97-AF65-F5344CB8AC3E}">
        <p14:creationId xmlns:p14="http://schemas.microsoft.com/office/powerpoint/2010/main" val="352950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C92A-293F-7D41-B733-E9AD8B5B468C}"/>
              </a:ext>
            </a:extLst>
          </p:cNvPr>
          <p:cNvSpPr>
            <a:spLocks noGrp="1"/>
          </p:cNvSpPr>
          <p:nvPr>
            <p:ph type="title"/>
          </p:nvPr>
        </p:nvSpPr>
        <p:spPr/>
        <p:txBody>
          <a:bodyPr/>
          <a:lstStyle/>
          <a:p>
            <a:r>
              <a:rPr lang="en-US" dirty="0"/>
              <a:t>Case Study: Constructing the </a:t>
            </a:r>
            <a:br>
              <a:rPr lang="en-US" dirty="0"/>
            </a:br>
            <a:r>
              <a:rPr lang="en-US" dirty="0"/>
              <a:t>USA Basketball Dream Team </a:t>
            </a:r>
          </a:p>
        </p:txBody>
      </p:sp>
      <p:sp>
        <p:nvSpPr>
          <p:cNvPr id="3" name="Text Placeholder 2">
            <a:extLst>
              <a:ext uri="{FF2B5EF4-FFF2-40B4-BE49-F238E27FC236}">
                <a16:creationId xmlns:a16="http://schemas.microsoft.com/office/drawing/2014/main" id="{FC61BEDB-2E54-5D40-ACB3-38E9184B283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15F4E2E-2959-E94A-8696-688E1DE5B76C}"/>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F89CE590-029F-A448-9330-1045C8155D30}"/>
              </a:ext>
            </a:extLst>
          </p:cNvPr>
          <p:cNvSpPr>
            <a:spLocks noGrp="1"/>
          </p:cNvSpPr>
          <p:nvPr>
            <p:ph type="sldNum" sz="quarter" idx="12"/>
          </p:nvPr>
        </p:nvSpPr>
        <p:spPr/>
        <p:txBody>
          <a:bodyPr/>
          <a:lstStyle/>
          <a:p>
            <a:fld id="{0E464A75-5D0E-CF43-AFBF-3F876C4234E5}" type="slidenum">
              <a:rPr lang="en-US" smtClean="0"/>
              <a:t>7</a:t>
            </a:fld>
            <a:endParaRPr lang="en-US"/>
          </a:p>
        </p:txBody>
      </p:sp>
    </p:spTree>
    <p:extLst>
      <p:ext uri="{BB962C8B-B14F-4D97-AF65-F5344CB8AC3E}">
        <p14:creationId xmlns:p14="http://schemas.microsoft.com/office/powerpoint/2010/main" val="381974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Constructing an Olympic Team</a:t>
            </a:r>
          </a:p>
        </p:txBody>
      </p:sp>
      <p:grpSp>
        <p:nvGrpSpPr>
          <p:cNvPr id="4" name="Group 3">
            <a:extLst>
              <a:ext uri="{FF2B5EF4-FFF2-40B4-BE49-F238E27FC236}">
                <a16:creationId xmlns:a16="http://schemas.microsoft.com/office/drawing/2014/main" id="{9454C91B-97D6-4346-8375-61E97697C7B6}"/>
              </a:ext>
            </a:extLst>
          </p:cNvPr>
          <p:cNvGrpSpPr/>
          <p:nvPr/>
        </p:nvGrpSpPr>
        <p:grpSpPr>
          <a:xfrm>
            <a:off x="1101135" y="2180496"/>
            <a:ext cx="9989727" cy="4353039"/>
            <a:chOff x="2202273" y="3003717"/>
            <a:chExt cx="19781598" cy="8434810"/>
          </a:xfrm>
        </p:grpSpPr>
        <p:sp>
          <p:nvSpPr>
            <p:cNvPr id="5" name="Content Placeholder 4">
              <a:extLst>
                <a:ext uri="{FF2B5EF4-FFF2-40B4-BE49-F238E27FC236}">
                  <a16:creationId xmlns:a16="http://schemas.microsoft.com/office/drawing/2014/main" id="{72EAD265-D45E-A446-94C1-232F16060869}"/>
                </a:ext>
              </a:extLst>
            </p:cNvPr>
            <p:cNvSpPr txBox="1">
              <a:spLocks/>
            </p:cNvSpPr>
            <p:nvPr/>
          </p:nvSpPr>
          <p:spPr>
            <a:xfrm>
              <a:off x="2202274" y="6118613"/>
              <a:ext cx="19781597" cy="1813216"/>
            </a:xfrm>
            <a:prstGeom prst="rect">
              <a:avLst/>
            </a:prstGeom>
            <a:solidFill>
              <a:srgbClr val="0F506E"/>
            </a:solidFill>
          </p:spPr>
          <p:txBody>
            <a:bodyPr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2020 Summer Olympics. </a:t>
              </a:r>
            </a:p>
          </p:txBody>
        </p:sp>
        <p:pic>
          <p:nvPicPr>
            <p:cNvPr id="6" name="Picture 5">
              <a:extLst>
                <a:ext uri="{FF2B5EF4-FFF2-40B4-BE49-F238E27FC236}">
                  <a16:creationId xmlns:a16="http://schemas.microsoft.com/office/drawing/2014/main" id="{71EF46A9-3E3B-314E-A9C1-5DD72DAE0189}"/>
                </a:ext>
              </a:extLst>
            </p:cNvPr>
            <p:cNvPicPr>
              <a:picLocks noChangeAspect="1"/>
            </p:cNvPicPr>
            <p:nvPr/>
          </p:nvPicPr>
          <p:blipFill>
            <a:blip r:embed="rId2"/>
            <a:stretch>
              <a:fillRect/>
            </a:stretch>
          </p:blipFill>
          <p:spPr>
            <a:xfrm>
              <a:off x="10033000" y="7999738"/>
              <a:ext cx="4317999" cy="3438789"/>
            </a:xfrm>
            <a:prstGeom prst="rect">
              <a:avLst/>
            </a:prstGeom>
          </p:spPr>
        </p:pic>
        <p:pic>
          <p:nvPicPr>
            <p:cNvPr id="7" name="Picture 6">
              <a:extLst>
                <a:ext uri="{FF2B5EF4-FFF2-40B4-BE49-F238E27FC236}">
                  <a16:creationId xmlns:a16="http://schemas.microsoft.com/office/drawing/2014/main" id="{966515DB-7332-5C49-AC5D-CA090F03C9A1}"/>
                </a:ext>
              </a:extLst>
            </p:cNvPr>
            <p:cNvPicPr>
              <a:picLocks noChangeAspect="1"/>
            </p:cNvPicPr>
            <p:nvPr/>
          </p:nvPicPr>
          <p:blipFill>
            <a:blip r:embed="rId3"/>
            <a:stretch>
              <a:fillRect/>
            </a:stretch>
          </p:blipFill>
          <p:spPr>
            <a:xfrm>
              <a:off x="2202273" y="3016989"/>
              <a:ext cx="3776472" cy="2740640"/>
            </a:xfrm>
            <a:prstGeom prst="rect">
              <a:avLst/>
            </a:prstGeom>
          </p:spPr>
        </p:pic>
        <p:pic>
          <p:nvPicPr>
            <p:cNvPr id="8" name="Picture 7">
              <a:extLst>
                <a:ext uri="{FF2B5EF4-FFF2-40B4-BE49-F238E27FC236}">
                  <a16:creationId xmlns:a16="http://schemas.microsoft.com/office/drawing/2014/main" id="{8311D632-3A84-184E-9BDF-DFC2CE119D37}"/>
                </a:ext>
              </a:extLst>
            </p:cNvPr>
            <p:cNvPicPr>
              <a:picLocks noChangeAspect="1"/>
            </p:cNvPicPr>
            <p:nvPr/>
          </p:nvPicPr>
          <p:blipFill>
            <a:blip r:embed="rId4"/>
            <a:stretch>
              <a:fillRect/>
            </a:stretch>
          </p:blipFill>
          <p:spPr>
            <a:xfrm>
              <a:off x="4382719" y="3016989"/>
              <a:ext cx="3776472" cy="2740640"/>
            </a:xfrm>
            <a:prstGeom prst="rect">
              <a:avLst/>
            </a:prstGeom>
          </p:spPr>
        </p:pic>
        <p:pic>
          <p:nvPicPr>
            <p:cNvPr id="9" name="Picture 8">
              <a:extLst>
                <a:ext uri="{FF2B5EF4-FFF2-40B4-BE49-F238E27FC236}">
                  <a16:creationId xmlns:a16="http://schemas.microsoft.com/office/drawing/2014/main" id="{A990A115-8677-6142-9280-610CC167D976}"/>
                </a:ext>
              </a:extLst>
            </p:cNvPr>
            <p:cNvPicPr>
              <a:picLocks noChangeAspect="1"/>
            </p:cNvPicPr>
            <p:nvPr/>
          </p:nvPicPr>
          <p:blipFill>
            <a:blip r:embed="rId5"/>
            <a:stretch>
              <a:fillRect/>
            </a:stretch>
          </p:blipFill>
          <p:spPr>
            <a:xfrm>
              <a:off x="6080116" y="3016989"/>
              <a:ext cx="3776472" cy="2740640"/>
            </a:xfrm>
            <a:prstGeom prst="rect">
              <a:avLst/>
            </a:prstGeom>
          </p:spPr>
        </p:pic>
        <p:pic>
          <p:nvPicPr>
            <p:cNvPr id="10" name="Picture 9">
              <a:extLst>
                <a:ext uri="{FF2B5EF4-FFF2-40B4-BE49-F238E27FC236}">
                  <a16:creationId xmlns:a16="http://schemas.microsoft.com/office/drawing/2014/main" id="{55532A37-87C1-DB40-BDA1-DFEF628352FF}"/>
                </a:ext>
              </a:extLst>
            </p:cNvPr>
            <p:cNvPicPr>
              <a:picLocks noChangeAspect="1"/>
            </p:cNvPicPr>
            <p:nvPr/>
          </p:nvPicPr>
          <p:blipFill>
            <a:blip r:embed="rId6"/>
            <a:stretch>
              <a:fillRect/>
            </a:stretch>
          </p:blipFill>
          <p:spPr>
            <a:xfrm>
              <a:off x="8056367" y="3016989"/>
              <a:ext cx="3776472" cy="2740640"/>
            </a:xfrm>
            <a:prstGeom prst="rect">
              <a:avLst/>
            </a:prstGeom>
          </p:spPr>
        </p:pic>
        <p:pic>
          <p:nvPicPr>
            <p:cNvPr id="11" name="Picture 10">
              <a:extLst>
                <a:ext uri="{FF2B5EF4-FFF2-40B4-BE49-F238E27FC236}">
                  <a16:creationId xmlns:a16="http://schemas.microsoft.com/office/drawing/2014/main" id="{B59BD6EC-A020-4D43-87E9-B324F9A3BA4D}"/>
                </a:ext>
              </a:extLst>
            </p:cNvPr>
            <p:cNvPicPr>
              <a:picLocks noChangeAspect="1"/>
            </p:cNvPicPr>
            <p:nvPr/>
          </p:nvPicPr>
          <p:blipFill>
            <a:blip r:embed="rId7"/>
            <a:stretch>
              <a:fillRect/>
            </a:stretch>
          </p:blipFill>
          <p:spPr>
            <a:xfrm>
              <a:off x="9921249" y="3003717"/>
              <a:ext cx="3813048" cy="2767184"/>
            </a:xfrm>
            <a:prstGeom prst="rect">
              <a:avLst/>
            </a:prstGeom>
          </p:spPr>
        </p:pic>
        <p:pic>
          <p:nvPicPr>
            <p:cNvPr id="12" name="Picture 11">
              <a:extLst>
                <a:ext uri="{FF2B5EF4-FFF2-40B4-BE49-F238E27FC236}">
                  <a16:creationId xmlns:a16="http://schemas.microsoft.com/office/drawing/2014/main" id="{39F9145F-458A-C141-9411-E22C51FB3DFA}"/>
                </a:ext>
              </a:extLst>
            </p:cNvPr>
            <p:cNvPicPr>
              <a:picLocks noChangeAspect="1"/>
            </p:cNvPicPr>
            <p:nvPr/>
          </p:nvPicPr>
          <p:blipFill>
            <a:blip r:embed="rId8"/>
            <a:stretch>
              <a:fillRect/>
            </a:stretch>
          </p:blipFill>
          <p:spPr>
            <a:xfrm>
              <a:off x="12192001" y="3016989"/>
              <a:ext cx="3776472" cy="2740640"/>
            </a:xfrm>
            <a:prstGeom prst="rect">
              <a:avLst/>
            </a:prstGeom>
          </p:spPr>
        </p:pic>
        <p:pic>
          <p:nvPicPr>
            <p:cNvPr id="13" name="Picture 12">
              <a:extLst>
                <a:ext uri="{FF2B5EF4-FFF2-40B4-BE49-F238E27FC236}">
                  <a16:creationId xmlns:a16="http://schemas.microsoft.com/office/drawing/2014/main" id="{0B1606E8-6C1C-5F4E-B4B3-34A7CDF25D56}"/>
                </a:ext>
              </a:extLst>
            </p:cNvPr>
            <p:cNvPicPr>
              <a:picLocks noChangeAspect="1"/>
            </p:cNvPicPr>
            <p:nvPr/>
          </p:nvPicPr>
          <p:blipFill>
            <a:blip r:embed="rId9"/>
            <a:stretch>
              <a:fillRect/>
            </a:stretch>
          </p:blipFill>
          <p:spPr>
            <a:xfrm>
              <a:off x="13889399" y="3016989"/>
              <a:ext cx="3776472" cy="2740640"/>
            </a:xfrm>
            <a:prstGeom prst="rect">
              <a:avLst/>
            </a:prstGeom>
          </p:spPr>
        </p:pic>
        <p:pic>
          <p:nvPicPr>
            <p:cNvPr id="14" name="Picture 13">
              <a:extLst>
                <a:ext uri="{FF2B5EF4-FFF2-40B4-BE49-F238E27FC236}">
                  <a16:creationId xmlns:a16="http://schemas.microsoft.com/office/drawing/2014/main" id="{208AC091-98AD-8242-9112-E29B09F6171B}"/>
                </a:ext>
              </a:extLst>
            </p:cNvPr>
            <p:cNvPicPr>
              <a:picLocks noChangeAspect="1"/>
            </p:cNvPicPr>
            <p:nvPr/>
          </p:nvPicPr>
          <p:blipFill>
            <a:blip r:embed="rId10"/>
            <a:stretch>
              <a:fillRect/>
            </a:stretch>
          </p:blipFill>
          <p:spPr>
            <a:xfrm>
              <a:off x="16327636" y="3016989"/>
              <a:ext cx="3813048" cy="2767184"/>
            </a:xfrm>
            <a:prstGeom prst="rect">
              <a:avLst/>
            </a:prstGeom>
          </p:spPr>
        </p:pic>
        <p:pic>
          <p:nvPicPr>
            <p:cNvPr id="15" name="Picture 14">
              <a:extLst>
                <a:ext uri="{FF2B5EF4-FFF2-40B4-BE49-F238E27FC236}">
                  <a16:creationId xmlns:a16="http://schemas.microsoft.com/office/drawing/2014/main" id="{07A07869-0ADA-FE49-B0E9-848B287A2993}"/>
                </a:ext>
              </a:extLst>
            </p:cNvPr>
            <p:cNvPicPr>
              <a:picLocks noChangeAspect="1"/>
            </p:cNvPicPr>
            <p:nvPr/>
          </p:nvPicPr>
          <p:blipFill>
            <a:blip r:embed="rId11"/>
            <a:stretch>
              <a:fillRect/>
            </a:stretch>
          </p:blipFill>
          <p:spPr>
            <a:xfrm>
              <a:off x="18207399" y="3016991"/>
              <a:ext cx="3776472" cy="2744237"/>
            </a:xfrm>
            <a:prstGeom prst="rect">
              <a:avLst/>
            </a:prstGeom>
          </p:spPr>
        </p:pic>
      </p:grpSp>
      <p:sp>
        <p:nvSpPr>
          <p:cNvPr id="16" name="Rectangle 15">
            <a:extLst>
              <a:ext uri="{FF2B5EF4-FFF2-40B4-BE49-F238E27FC236}">
                <a16:creationId xmlns:a16="http://schemas.microsoft.com/office/drawing/2014/main" id="{B24A192E-2D4E-7A45-A977-E8B4413DE596}"/>
              </a:ext>
            </a:extLst>
          </p:cNvPr>
          <p:cNvSpPr/>
          <p:nvPr/>
        </p:nvSpPr>
        <p:spPr>
          <a:xfrm>
            <a:off x="6924819" y="6414693"/>
            <a:ext cx="6261723" cy="307777"/>
          </a:xfrm>
          <a:prstGeom prst="rect">
            <a:avLst/>
          </a:prstGeom>
        </p:spPr>
        <p:txBody>
          <a:bodyPr wrap="square">
            <a:spAutoFit/>
          </a:bodyPr>
          <a:lstStyle/>
          <a:p>
            <a:r>
              <a:rPr lang="en-US" sz="1400" dirty="0"/>
              <a:t>Source: </a:t>
            </a:r>
            <a:r>
              <a:rPr lang="en-US" sz="1400" dirty="0">
                <a:hlinkClick r:id="rId12"/>
              </a:rPr>
              <a:t>https://www.espn.com/</a:t>
            </a:r>
            <a:r>
              <a:rPr lang="en-US" sz="1400" dirty="0"/>
              <a:t>, </a:t>
            </a:r>
            <a:r>
              <a:rPr lang="en-US" sz="1400" dirty="0">
                <a:hlinkClick r:id="rId13"/>
              </a:rPr>
              <a:t>https://www.olympic.org/tokyo-2020</a:t>
            </a:r>
            <a:endParaRPr lang="en-US" sz="1400" dirty="0"/>
          </a:p>
        </p:txBody>
      </p:sp>
      <p:sp>
        <p:nvSpPr>
          <p:cNvPr id="17" name="Footer Placeholder 16">
            <a:extLst>
              <a:ext uri="{FF2B5EF4-FFF2-40B4-BE49-F238E27FC236}">
                <a16:creationId xmlns:a16="http://schemas.microsoft.com/office/drawing/2014/main" id="{57253372-2134-7341-A04A-3DB106AAF195}"/>
              </a:ext>
            </a:extLst>
          </p:cNvPr>
          <p:cNvSpPr>
            <a:spLocks noGrp="1"/>
          </p:cNvSpPr>
          <p:nvPr>
            <p:ph type="ftr" sz="quarter" idx="11"/>
          </p:nvPr>
        </p:nvSpPr>
        <p:spPr/>
        <p:txBody>
          <a:bodyPr/>
          <a:lstStyle/>
          <a:p>
            <a:r>
              <a:rPr lang="en-US"/>
              <a:t>15.003 Software Tools | Session 3</a:t>
            </a:r>
          </a:p>
        </p:txBody>
      </p:sp>
      <p:sp>
        <p:nvSpPr>
          <p:cNvPr id="18" name="Slide Number Placeholder 17">
            <a:extLst>
              <a:ext uri="{FF2B5EF4-FFF2-40B4-BE49-F238E27FC236}">
                <a16:creationId xmlns:a16="http://schemas.microsoft.com/office/drawing/2014/main" id="{6743B6BB-F5D8-1E4F-8B9A-5288E9880D07}"/>
              </a:ext>
            </a:extLst>
          </p:cNvPr>
          <p:cNvSpPr>
            <a:spLocks noGrp="1"/>
          </p:cNvSpPr>
          <p:nvPr>
            <p:ph type="sldNum" sz="quarter" idx="12"/>
          </p:nvPr>
        </p:nvSpPr>
        <p:spPr/>
        <p:txBody>
          <a:bodyPr/>
          <a:lstStyle/>
          <a:p>
            <a:fld id="{0E464A75-5D0E-CF43-AFBF-3F876C4234E5}" type="slidenum">
              <a:rPr lang="en-US" smtClean="0"/>
              <a:t>8</a:t>
            </a:fld>
            <a:endParaRPr lang="en-US"/>
          </a:p>
        </p:txBody>
      </p:sp>
      <p:cxnSp>
        <p:nvCxnSpPr>
          <p:cNvPr id="19" name="Straight Connector 18">
            <a:extLst>
              <a:ext uri="{FF2B5EF4-FFF2-40B4-BE49-F238E27FC236}">
                <a16:creationId xmlns:a16="http://schemas.microsoft.com/office/drawing/2014/main" id="{19D27FFB-032A-F945-9D6B-6E92EC508C08}"/>
              </a:ext>
            </a:extLst>
          </p:cNvPr>
          <p:cNvCxnSpPr/>
          <p:nvPr/>
        </p:nvCxnSpPr>
        <p:spPr>
          <a:xfrm flipV="1">
            <a:off x="6145958" y="5801710"/>
            <a:ext cx="778861" cy="268014"/>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E7C0C84-589D-1343-96C3-ABA438A0B8A0}"/>
              </a:ext>
            </a:extLst>
          </p:cNvPr>
          <p:cNvSpPr txBox="1"/>
          <p:nvPr/>
        </p:nvSpPr>
        <p:spPr>
          <a:xfrm>
            <a:off x="7003145" y="5751051"/>
            <a:ext cx="753732" cy="369332"/>
          </a:xfrm>
          <a:prstGeom prst="rect">
            <a:avLst/>
          </a:prstGeom>
          <a:noFill/>
        </p:spPr>
        <p:txBody>
          <a:bodyPr wrap="none" rtlCol="0">
            <a:spAutoFit/>
          </a:bodyPr>
          <a:lstStyle/>
          <a:p>
            <a:r>
              <a:rPr lang="en-US" b="1" dirty="0">
                <a:solidFill>
                  <a:srgbClr val="C00000"/>
                </a:solidFill>
              </a:rPr>
              <a:t>2021!</a:t>
            </a:r>
          </a:p>
        </p:txBody>
      </p:sp>
    </p:spTree>
    <p:extLst>
      <p:ext uri="{BB962C8B-B14F-4D97-AF65-F5344CB8AC3E}">
        <p14:creationId xmlns:p14="http://schemas.microsoft.com/office/powerpoint/2010/main" val="375010120"/>
      </p:ext>
    </p:extLst>
  </p:cSld>
  <p:clrMapOvr>
    <a:masterClrMapping/>
  </p:clrMapOvr>
</p:sld>
</file>

<file path=ppt/theme/theme1.xml><?xml version="1.0" encoding="utf-8"?>
<a:theme xmlns:a="http://schemas.openxmlformats.org/drawingml/2006/main" name="Dividend_Blue_TopAlign">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Blue_TopAlign" id="{2003B3D8-9732-F44A-8ED7-346B961497A2}" vid="{AB2B5461-6F6C-E749-8953-4B79CAA92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Dividend_Blue_TopAlign</Template>
  <TotalTime>41</TotalTime>
  <Words>1543</Words>
  <Application>Microsoft Macintosh PowerPoint</Application>
  <PresentationFormat>Widescreen</PresentationFormat>
  <Paragraphs>182</Paragraphs>
  <Slides>21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Lato Black</vt:lpstr>
      <vt:lpstr>Arial</vt:lpstr>
      <vt:lpstr>Calibri</vt:lpstr>
      <vt:lpstr>Cambria Math</vt:lpstr>
      <vt:lpstr>Courier New</vt:lpstr>
      <vt:lpstr>Gill Sans MT</vt:lpstr>
      <vt:lpstr>Wingdings 2</vt:lpstr>
      <vt:lpstr>Dividend_Blue_TopAlign</vt:lpstr>
      <vt:lpstr>Session 3:  Optimization with Julia/JuMP</vt:lpstr>
      <vt:lpstr>Introduction</vt:lpstr>
      <vt:lpstr>What is Optimization?</vt:lpstr>
      <vt:lpstr>Objectives, decisions, and constraints</vt:lpstr>
      <vt:lpstr>Objectives, decisions, and constraints</vt:lpstr>
      <vt:lpstr>How do we solve these problems?</vt:lpstr>
      <vt:lpstr>Recent Speedups in MIO</vt:lpstr>
      <vt:lpstr>Case Study: Constructing the  USA Basketball Dream Team </vt:lpstr>
      <vt:lpstr>Constructing an Olympic Team</vt:lpstr>
      <vt:lpstr>PowerPoint Presentation</vt:lpstr>
      <vt:lpstr>I. Defining the Decision Variables</vt:lpstr>
      <vt:lpstr>II. Formalizing the Objective</vt:lpstr>
      <vt:lpstr>II. Formalizing the Objective</vt:lpstr>
      <vt:lpstr>III. Constructing the Constraints</vt:lpstr>
      <vt:lpstr>III. Constructing the Constraints</vt:lpstr>
      <vt:lpstr>Julia Example (in Jupyter Notebook)</vt:lpstr>
      <vt:lpstr>Solving the Problem in Julia</vt:lpstr>
      <vt:lpstr>Switching over to Julia</vt:lpstr>
      <vt:lpstr>Takeaways</vt:lpstr>
      <vt:lpstr>MIO offers a flexible decision framework</vt:lpstr>
      <vt:lpstr>Main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Wiberg</dc:creator>
  <cp:lastModifiedBy>Holly Wiberg</cp:lastModifiedBy>
  <cp:revision>28</cp:revision>
  <dcterms:created xsi:type="dcterms:W3CDTF">2021-08-15T21:20:18Z</dcterms:created>
  <dcterms:modified xsi:type="dcterms:W3CDTF">2021-08-23T15:09:25Z</dcterms:modified>
</cp:coreProperties>
</file>